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7" r:id="rId2"/>
    <p:sldId id="640" r:id="rId3"/>
    <p:sldId id="259" r:id="rId4"/>
    <p:sldId id="260" r:id="rId5"/>
    <p:sldId id="369" r:id="rId6"/>
    <p:sldId id="370" r:id="rId7"/>
    <p:sldId id="261" r:id="rId8"/>
    <p:sldId id="262" r:id="rId9"/>
    <p:sldId id="263" r:id="rId10"/>
    <p:sldId id="264" r:id="rId11"/>
    <p:sldId id="325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9" r:id="rId23"/>
    <p:sldId id="280" r:id="rId24"/>
    <p:sldId id="276" r:id="rId25"/>
    <p:sldId id="403" r:id="rId26"/>
    <p:sldId id="277" r:id="rId27"/>
    <p:sldId id="278" r:id="rId28"/>
    <p:sldId id="404" r:id="rId29"/>
    <p:sldId id="281" r:id="rId30"/>
    <p:sldId id="331" r:id="rId31"/>
    <p:sldId id="332" r:id="rId32"/>
    <p:sldId id="334" r:id="rId33"/>
    <p:sldId id="333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71" r:id="rId43"/>
    <p:sldId id="372" r:id="rId44"/>
    <p:sldId id="374" r:id="rId45"/>
    <p:sldId id="375" r:id="rId46"/>
    <p:sldId id="376" r:id="rId47"/>
    <p:sldId id="377" r:id="rId48"/>
    <p:sldId id="378" r:id="rId49"/>
    <p:sldId id="381" r:id="rId50"/>
    <p:sldId id="282" r:id="rId51"/>
    <p:sldId id="405" r:id="rId52"/>
    <p:sldId id="392" r:id="rId53"/>
    <p:sldId id="384" r:id="rId54"/>
    <p:sldId id="386" r:id="rId55"/>
    <p:sldId id="387" r:id="rId56"/>
    <p:sldId id="388" r:id="rId57"/>
    <p:sldId id="389" r:id="rId58"/>
    <p:sldId id="390" r:id="rId59"/>
    <p:sldId id="383" r:id="rId60"/>
    <p:sldId id="406" r:id="rId61"/>
    <p:sldId id="401" r:id="rId62"/>
    <p:sldId id="407" r:id="rId63"/>
    <p:sldId id="408" r:id="rId64"/>
    <p:sldId id="409" r:id="rId65"/>
    <p:sldId id="410" r:id="rId66"/>
    <p:sldId id="385" r:id="rId67"/>
    <p:sldId id="394" r:id="rId68"/>
    <p:sldId id="393" r:id="rId69"/>
    <p:sldId id="395" r:id="rId70"/>
    <p:sldId id="396" r:id="rId71"/>
    <p:sldId id="411" r:id="rId72"/>
    <p:sldId id="397" r:id="rId73"/>
    <p:sldId id="382" r:id="rId74"/>
    <p:sldId id="283" r:id="rId75"/>
    <p:sldId id="284" r:id="rId76"/>
    <p:sldId id="285" r:id="rId77"/>
    <p:sldId id="286" r:id="rId78"/>
    <p:sldId id="287" r:id="rId79"/>
    <p:sldId id="413" r:id="rId80"/>
  </p:sldIdLst>
  <p:sldSz cx="9144000" cy="6858000" type="screen4x3"/>
  <p:notesSz cx="6769100" cy="9906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8F8F8"/>
    <a:srgbClr val="FF3300"/>
    <a:srgbClr val="FF99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72517" autoAdjust="0"/>
  </p:normalViewPr>
  <p:slideViewPr>
    <p:cSldViewPr>
      <p:cViewPr varScale="1">
        <p:scale>
          <a:sx n="86" d="100"/>
          <a:sy n="86" d="100"/>
        </p:scale>
        <p:origin x="19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176" y="1902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6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49970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2E77B0-6113-DD4D-B88C-A3131B16195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9971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4175"/>
            <a:ext cx="676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r>
              <a:rPr lang="en-US" dirty="0"/>
              <a:t>INFS4205/7205 Spatial and Multimedia Databases </a:t>
            </a:r>
          </a:p>
          <a:p>
            <a:r>
              <a:rPr lang="en-US" dirty="0"/>
              <a:t>© 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11281136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6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4996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4996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996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05350"/>
            <a:ext cx="49625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4996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4996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62BC09-C70A-CF4D-936A-BC15CE9E175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736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08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9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03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0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6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24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8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Helvetica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0811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87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Helvetica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581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B-tree: internal nodes are real data values</a:t>
            </a:r>
          </a:p>
          <a:p>
            <a:r>
              <a:rPr lang="en-US" dirty="0"/>
              <a:t>B+-tree: data only stored at leave nodes, which are linked for sequential 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5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3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2BC09-C70A-CF4D-936A-BC15CE9E17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9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/>
          </a:lstStyle>
          <a:p>
            <a:endParaRPr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/>
          </a:lstStyle>
          <a:p>
            <a:r>
              <a:t>INFS4205/7205: Spatial and Multimedia Databases</a:t>
            </a:r>
          </a:p>
        </p:txBody>
      </p:sp>
      <p:sp>
        <p:nvSpPr>
          <p:cNvPr id="1048585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8586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8587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88" name="TextBox 14"/>
          <p:cNvSpPr txBox="1"/>
          <p:nvPr/>
        </p:nvSpPr>
        <p:spPr>
          <a:xfrm>
            <a:off x="424891" y="174812"/>
            <a:ext cx="413309" cy="871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8589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8590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53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954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9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9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9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95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959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60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61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62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60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61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8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6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86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8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56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5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85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8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83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84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885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86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87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104988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88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45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946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947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49948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949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104995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9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952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10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811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498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8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8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816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17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18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46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47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848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49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104985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10498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852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853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5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4985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26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27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828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29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104983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10498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832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833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34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3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4983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4983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98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99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900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4990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902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104990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9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905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04990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4990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19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20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8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2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8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8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498475" y="179388"/>
            <a:ext cx="7556500" cy="1116012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48596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23585"/>
            <a:ext cx="6122894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t>INFS4205/7205: Spatial and Multimedia Databases</a:t>
            </a:r>
            <a:endParaRPr dirty="0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8599" name="TextBox 8"/>
          <p:cNvSpPr txBox="1"/>
          <p:nvPr/>
        </p:nvSpPr>
        <p:spPr>
          <a:xfrm>
            <a:off x="223185" y="228600"/>
            <a:ext cx="260909" cy="580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860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76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77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8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8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882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90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91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8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8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896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897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16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917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918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/>
          </a:lstStyle>
          <a:p>
            <a:endParaRPr/>
          </a:p>
        </p:txBody>
      </p:sp>
      <p:sp>
        <p:nvSpPr>
          <p:cNvPr id="10499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/>
          </a:lstStyle>
          <a:p>
            <a:r>
              <a:t>INFS4205/7205: Spatial and Multimedia Databases</a:t>
            </a:r>
          </a:p>
        </p:txBody>
      </p:sp>
      <p:sp>
        <p:nvSpPr>
          <p:cNvPr id="1049920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921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922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92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4992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49925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49926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38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39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840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41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104984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10498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844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845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27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928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929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931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32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3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93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93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66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867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8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869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70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87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87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87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874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7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08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9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910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9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9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9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36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49937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4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939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4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04994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04994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t>‹#›</a:t>
            </a:fld>
            <a:endParaRPr/>
          </a:p>
        </p:txBody>
      </p:sp>
      <p:sp>
        <p:nvSpPr>
          <p:cNvPr id="1049943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944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 smtClean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5"/>
          <p:cNvSpPr>
            <a:spLocks noGrp="1"/>
          </p:cNvSpPr>
          <p:nvPr>
            <p:ph type="ctrTitle"/>
          </p:nvPr>
        </p:nvSpPr>
        <p:spPr>
          <a:xfrm>
            <a:off x="3779912" y="4653136"/>
            <a:ext cx="5059288" cy="933450"/>
          </a:xfrm>
        </p:spPr>
        <p:txBody>
          <a:bodyPr>
            <a:normAutofit/>
          </a:bodyPr>
          <a:lstStyle/>
          <a:p>
            <a:pPr algn="r"/>
            <a:r>
              <a:rPr lang="en-AU" sz="1600" dirty="0">
                <a:solidFill>
                  <a:srgbClr val="990000"/>
                </a:solidFill>
              </a:rPr>
              <a:t>Spatiotemporal Data Management and Analytics</a:t>
            </a:r>
            <a:br>
              <a:rPr lang="en-US" sz="2500" dirty="0"/>
            </a:br>
            <a:r>
              <a:rPr lang="en-US" sz="2700" dirty="0"/>
              <a:t>Spatial Data </a:t>
            </a:r>
            <a:r>
              <a:rPr lang="en-US" altLang="zh-CN" sz="2700" dirty="0"/>
              <a:t>Organization I</a:t>
            </a:r>
            <a:endParaRPr lang="en-US" sz="2400" dirty="0"/>
          </a:p>
        </p:txBody>
      </p:sp>
      <p:sp>
        <p:nvSpPr>
          <p:cNvPr id="104859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9963" y="242888"/>
            <a:ext cx="554037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5119A3D-DC9D-274B-9BA2-4EE890C6C18F}" type="slidenum">
              <a:rPr lang="en-US"/>
              <a:t>1</a:t>
            </a:fld>
            <a:endParaRPr lang="en-US"/>
          </a:p>
        </p:txBody>
      </p:sp>
      <p:sp>
        <p:nvSpPr>
          <p:cNvPr id="1048593" name="Subtitle 6"/>
          <p:cNvSpPr>
            <a:spLocks noGrp="1"/>
          </p:cNvSpPr>
          <p:nvPr>
            <p:ph type="subTitle" idx="1"/>
          </p:nvPr>
        </p:nvSpPr>
        <p:spPr>
          <a:xfrm>
            <a:off x="3059832" y="5791200"/>
            <a:ext cx="5779368" cy="520700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By Prof Xiaofang Zhou, </a:t>
            </a:r>
            <a:r>
              <a:rPr lang="en-AU" sz="1800" b="1" dirty="0">
                <a:solidFill>
                  <a:srgbClr val="898989"/>
                </a:solidFill>
              </a:rPr>
              <a:t>Dr Lei Li</a:t>
            </a:r>
            <a:r>
              <a:rPr lang="en-AU" sz="1800" dirty="0">
                <a:solidFill>
                  <a:srgbClr val="898989"/>
                </a:solidFill>
              </a:rPr>
              <a:t> and Dr Pingfu Chao</a:t>
            </a:r>
          </a:p>
          <a:p>
            <a:pPr algn="r">
              <a:lnSpc>
                <a:spcPct val="90000"/>
              </a:lnSpc>
            </a:pPr>
            <a:r>
              <a:rPr lang="en-US" sz="1800" dirty="0">
                <a:solidFill>
                  <a:srgbClr val="898989"/>
                </a:solidFill>
              </a:rPr>
              <a:t>University of Queensland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740FC-00FF-A344-A283-BFFD732C7AB4}"/>
              </a:ext>
            </a:extLst>
          </p:cNvPr>
          <p:cNvSpPr txBox="1"/>
          <p:nvPr/>
        </p:nvSpPr>
        <p:spPr>
          <a:xfrm>
            <a:off x="9885405" y="431250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Knowledge</a:t>
            </a:r>
            <a:endParaRPr lang="en-US" dirty="0"/>
          </a:p>
        </p:txBody>
      </p:sp>
      <p:sp>
        <p:nvSpPr>
          <p:cNvPr id="104865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Disks and files</a:t>
            </a:r>
          </a:p>
          <a:p>
            <a:r>
              <a:rPr lang="en-US" dirty="0"/>
              <a:t>Basic indexing methods in relational DBMS</a:t>
            </a:r>
          </a:p>
          <a:p>
            <a:pPr lvl="1"/>
            <a:r>
              <a:rPr lang="en-US" dirty="0"/>
              <a:t>B-Tree</a:t>
            </a:r>
          </a:p>
          <a:p>
            <a:pPr lvl="1"/>
            <a:r>
              <a:rPr lang="en-US" dirty="0"/>
              <a:t>Hashing</a:t>
            </a:r>
          </a:p>
          <a:p>
            <a:pPr lvl="1"/>
            <a:r>
              <a:rPr lang="en-US" dirty="0"/>
              <a:t>Bitmap</a:t>
            </a:r>
          </a:p>
          <a:p>
            <a:r>
              <a:rPr lang="en-US" dirty="0"/>
              <a:t>Query processing using indexes</a:t>
            </a:r>
          </a:p>
          <a:p>
            <a:pPr lvl="1"/>
            <a:r>
              <a:rPr lang="en-US" dirty="0"/>
              <a:t>What to achieve, and how?</a:t>
            </a:r>
          </a:p>
        </p:txBody>
      </p:sp>
      <p:sp>
        <p:nvSpPr>
          <p:cNvPr id="1048653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Secondary Storage Device</a:t>
            </a:r>
          </a:p>
        </p:txBody>
      </p:sp>
      <p:sp>
        <p:nvSpPr>
          <p:cNvPr id="10486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Magnetic Tape</a:t>
            </a:r>
            <a:endParaRPr lang="en-US" sz="1400" dirty="0">
              <a:solidFill>
                <a:srgbClr val="FF0000"/>
              </a:solidFill>
              <a:latin typeface="+mj-lt"/>
            </a:endParaRPr>
          </a:p>
          <a:p>
            <a:pPr lvl="1" eaLnBrk="1" hangingPunct="1"/>
            <a:r>
              <a:rPr lang="en-US" dirty="0"/>
              <a:t>Still in use???</a:t>
            </a:r>
          </a:p>
          <a:p>
            <a:pPr lvl="2"/>
            <a:r>
              <a:rPr lang="en-US" dirty="0"/>
              <a:t>Cheap per GB:   2 cent</a:t>
            </a:r>
          </a:p>
          <a:p>
            <a:pPr lvl="2"/>
            <a:r>
              <a:rPr lang="en-US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durability: 50 years or longer</a:t>
            </a:r>
          </a:p>
          <a:p>
            <a:pPr lvl="2"/>
            <a:r>
              <a:rPr lang="en-US" altLang="zh-CN" dirty="0"/>
              <a:t>Suit for backup of PB historical data</a:t>
            </a:r>
          </a:p>
          <a:p>
            <a:pPr lvl="3"/>
            <a:r>
              <a:rPr lang="en-US" altLang="zh-CN" dirty="0"/>
              <a:t>Telecom</a:t>
            </a:r>
          </a:p>
          <a:p>
            <a:pPr lvl="2"/>
            <a:r>
              <a:rPr lang="en-US" altLang="zh-CN" dirty="0"/>
              <a:t>Energy Efficient</a:t>
            </a:r>
          </a:p>
          <a:p>
            <a:pPr lvl="1"/>
            <a:r>
              <a:rPr lang="en-US" altLang="zh-CN" dirty="0"/>
              <a:t>Fast sequential read/write</a:t>
            </a:r>
          </a:p>
          <a:p>
            <a:pPr lvl="2"/>
            <a:r>
              <a:rPr lang="en-US" altLang="zh-CN" dirty="0"/>
              <a:t>LTO 8: 12TB 360MB/s</a:t>
            </a:r>
          </a:p>
          <a:p>
            <a:pPr lvl="2"/>
            <a:r>
              <a:rPr lang="en-US" altLang="zh-CN" dirty="0"/>
              <a:t>LTO 9: 25TB 708MB/s</a:t>
            </a:r>
          </a:p>
          <a:p>
            <a:pPr lvl="2"/>
            <a:r>
              <a:rPr lang="en-US" altLang="zh-CN" dirty="0"/>
              <a:t>LTO 10: 48TB 1100MB/s</a:t>
            </a:r>
          </a:p>
          <a:p>
            <a:pPr lvl="2"/>
            <a:endParaRPr lang="en-US" dirty="0"/>
          </a:p>
          <a:p>
            <a:pPr marL="228600" lvl="1" indent="0" eaLnBrk="1" hangingPunct="1">
              <a:buNone/>
            </a:pPr>
            <a:endParaRPr lang="en-US" dirty="0"/>
          </a:p>
        </p:txBody>
      </p:sp>
      <p:sp>
        <p:nvSpPr>
          <p:cNvPr id="1048656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E2BDD-85AD-B645-8633-A0ED817D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66" y="4352156"/>
            <a:ext cx="2197282" cy="2420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6C9E1-6805-C940-BFC9-25D48DD26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313429"/>
            <a:ext cx="2808312" cy="1544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3A528-E6F4-D34A-92A2-4ABDA972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3720389"/>
            <a:ext cx="1827178" cy="3126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83E07D-5659-5E46-BE09-A79E620E4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016" y="2130577"/>
            <a:ext cx="2678803" cy="19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2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Storage Device</a:t>
            </a:r>
          </a:p>
        </p:txBody>
      </p:sp>
      <p:sp>
        <p:nvSpPr>
          <p:cNvPr id="10486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474" y="1295400"/>
            <a:ext cx="8645526" cy="5661992"/>
          </a:xfrm>
        </p:spPr>
        <p:txBody>
          <a:bodyPr/>
          <a:lstStyle/>
          <a:p>
            <a:pPr eaLnBrk="1" hangingPunct="1"/>
            <a:r>
              <a:rPr lang="en-US" dirty="0"/>
              <a:t>(S)DBMS stores information on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hard disks</a:t>
            </a:r>
            <a:endParaRPr lang="en-US" sz="1800" dirty="0">
              <a:solidFill>
                <a:srgbClr val="FF0000"/>
              </a:solidFill>
              <a:latin typeface="+mj-lt"/>
            </a:endParaRPr>
          </a:p>
          <a:p>
            <a:pPr eaLnBrk="1" hangingPunct="1"/>
            <a:r>
              <a:rPr lang="en-US" dirty="0"/>
              <a:t>This has major implications for DBMS design:</a:t>
            </a: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+mj-lt"/>
              </a:rPr>
              <a:t>READ: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transfer data from disk to main memory </a:t>
            </a:r>
            <a:endParaRPr 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dirty="0">
                <a:solidFill>
                  <a:srgbClr val="FF0000"/>
                </a:solidFill>
                <a:latin typeface="+mj-lt"/>
              </a:rPr>
              <a:t>WRITE:</a:t>
            </a:r>
            <a:r>
              <a:rPr lang="en-US" dirty="0">
                <a:latin typeface="+mj-lt"/>
              </a:rPr>
              <a:t> transfer </a:t>
            </a:r>
            <a:r>
              <a:rPr lang="en-US" dirty="0"/>
              <a:t>data from RAM to disk</a:t>
            </a:r>
          </a:p>
          <a:p>
            <a:pPr lvl="2"/>
            <a:r>
              <a:rPr lang="en-US" dirty="0"/>
              <a:t>In the unit of block</a:t>
            </a:r>
          </a:p>
          <a:p>
            <a:pPr lvl="3"/>
            <a:r>
              <a:rPr lang="en-US" dirty="0"/>
              <a:t>512, 1K, 4K, 64M,…</a:t>
            </a:r>
          </a:p>
          <a:p>
            <a:pPr lvl="1" eaLnBrk="1" hangingPunct="1"/>
            <a:r>
              <a:rPr lang="en-US" dirty="0"/>
              <a:t>Both are high-cost operations (I/O), so must be planned carefully!</a:t>
            </a:r>
          </a:p>
          <a:p>
            <a:pPr lvl="2"/>
            <a:r>
              <a:rPr lang="en-US" dirty="0"/>
              <a:t>External Memory Complexity: The number of I/</a:t>
            </a:r>
            <a:r>
              <a:rPr lang="en-US" dirty="0" err="1"/>
              <a:t>Os</a:t>
            </a:r>
            <a:r>
              <a:rPr lang="en-US" dirty="0"/>
              <a:t> that need to be performed</a:t>
            </a:r>
          </a:p>
          <a:p>
            <a:pPr marL="533400" indent="-533400"/>
            <a:r>
              <a:rPr lang="en-US" dirty="0"/>
              <a:t>Why not store everything in memory?</a:t>
            </a:r>
          </a:p>
          <a:p>
            <a:pPr marL="971550" lvl="1" indent="-533400">
              <a:buFont typeface="Wingdings" charset="2"/>
              <a:buAutoNum type="arabicPeriod"/>
            </a:pPr>
            <a:r>
              <a:rPr lang="en-US" dirty="0"/>
              <a:t>Costs</a:t>
            </a:r>
          </a:p>
          <a:p>
            <a:pPr marL="971550" lvl="1" indent="-533400">
              <a:buFont typeface="Wingdings" charset="2"/>
              <a:buAutoNum type="arabicPeriod"/>
            </a:pPr>
            <a:r>
              <a:rPr lang="en-US" dirty="0"/>
              <a:t>Main memory is </a:t>
            </a:r>
            <a:r>
              <a:rPr lang="en-US" u="sng" dirty="0"/>
              <a:t>volatile </a:t>
            </a:r>
          </a:p>
          <a:p>
            <a:pPr marL="1200150" lvl="2" indent="-533400"/>
            <a:r>
              <a:rPr lang="en-US" dirty="0"/>
              <a:t>PCM: Phase-Change Memory</a:t>
            </a:r>
          </a:p>
          <a:p>
            <a:pPr lvl="1" eaLnBrk="1" hangingPunct="1"/>
            <a:endParaRPr lang="en-US" dirty="0"/>
          </a:p>
        </p:txBody>
      </p:sp>
      <p:sp>
        <p:nvSpPr>
          <p:cNvPr id="1048656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Magnetic Disks</a:t>
            </a:r>
          </a:p>
        </p:txBody>
      </p:sp>
      <p:sp>
        <p:nvSpPr>
          <p:cNvPr id="10486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advantage over tapes</a:t>
            </a:r>
          </a:p>
          <a:p>
            <a:pPr lvl="1"/>
            <a:r>
              <a:rPr lang="en-US" dirty="0"/>
              <a:t>Random access</a:t>
            </a:r>
          </a:p>
          <a:p>
            <a:r>
              <a:rPr lang="en-US" dirty="0"/>
              <a:t>Data is stored and retrieved in units called disk </a:t>
            </a:r>
            <a:r>
              <a:rPr lang="en-US" dirty="0">
                <a:solidFill>
                  <a:srgbClr val="FF0000"/>
                </a:solidFill>
              </a:rPr>
              <a:t>blocks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pages</a:t>
            </a:r>
            <a:r>
              <a:rPr lang="en-AU" dirty="0">
                <a:solidFill>
                  <a:srgbClr val="FF0000"/>
                </a:solidFill>
              </a:rPr>
              <a:t> </a:t>
            </a:r>
            <a:r>
              <a:rPr lang="en-AU" dirty="0"/>
              <a:t>or </a:t>
            </a:r>
            <a:r>
              <a:rPr lang="en-AU" dirty="0">
                <a:solidFill>
                  <a:srgbClr val="FF0000"/>
                </a:solidFill>
              </a:rPr>
              <a:t>buckets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Unlike RAM, time to retrieve a page varies depending upon location on disk  </a:t>
            </a:r>
          </a:p>
        </p:txBody>
      </p:sp>
      <p:sp>
        <p:nvSpPr>
          <p:cNvPr id="104865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Accessing a Disk Block</a:t>
            </a:r>
            <a:endParaRPr lang="en-US" dirty="0"/>
          </a:p>
        </p:txBody>
      </p:sp>
      <p:sp>
        <p:nvSpPr>
          <p:cNvPr id="1048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474" y="1295400"/>
            <a:ext cx="8361364" cy="4953000"/>
          </a:xfrm>
        </p:spPr>
        <p:txBody>
          <a:bodyPr/>
          <a:lstStyle/>
          <a:p>
            <a:pPr marL="533400" indent="-533400" eaLnBrk="1" hangingPunct="1"/>
            <a:r>
              <a:rPr lang="en-US" dirty="0"/>
              <a:t>Time to access (read/write) a disk block:</a:t>
            </a:r>
          </a:p>
          <a:p>
            <a:pPr marL="966788" lvl="1" indent="-495300" eaLnBrk="1" hangingPunct="1">
              <a:buFont typeface="Wingdings" charset="2"/>
              <a:buAutoNum type="arabicPeriod"/>
            </a:pPr>
            <a:r>
              <a:rPr lang="en-US" b="1" dirty="0"/>
              <a:t>Seek Time:</a:t>
            </a:r>
            <a:r>
              <a:rPr lang="en-US" i="1" dirty="0"/>
              <a:t> </a:t>
            </a:r>
            <a:r>
              <a:rPr lang="en-US" dirty="0"/>
              <a:t>Moving arms to position disk head on track</a:t>
            </a:r>
          </a:p>
          <a:p>
            <a:pPr marL="966788" lvl="1" indent="-495300" eaLnBrk="1" hangingPunct="1">
              <a:buFont typeface="Wingdings" charset="2"/>
              <a:buAutoNum type="arabicPeriod"/>
            </a:pPr>
            <a:r>
              <a:rPr lang="en-US" b="1" dirty="0"/>
              <a:t>Rotational Delay:</a:t>
            </a:r>
            <a:r>
              <a:rPr lang="en-US" i="1" dirty="0"/>
              <a:t> </a:t>
            </a:r>
            <a:r>
              <a:rPr lang="en-US" dirty="0"/>
              <a:t>Waiting for block to rotate under head</a:t>
            </a:r>
          </a:p>
          <a:p>
            <a:pPr marL="1195388" lvl="2" indent="-495300"/>
            <a:r>
              <a:rPr lang="en-US" dirty="0"/>
              <a:t>5400 / 7200 rpm</a:t>
            </a:r>
          </a:p>
          <a:p>
            <a:pPr marL="966788" lvl="1" indent="-495300" eaLnBrk="1" hangingPunct="1">
              <a:buFont typeface="Wingdings" charset="2"/>
              <a:buAutoNum type="arabicPeriod"/>
            </a:pPr>
            <a:r>
              <a:rPr lang="en-US" b="1" dirty="0"/>
              <a:t>Transfer Time:</a:t>
            </a:r>
            <a:r>
              <a:rPr lang="en-US" i="1" dirty="0"/>
              <a:t> </a:t>
            </a:r>
            <a:r>
              <a:rPr lang="en-US" dirty="0"/>
              <a:t>Actually moving data to/from disk surface</a:t>
            </a:r>
          </a:p>
          <a:p>
            <a:pPr marL="533400" indent="-533400" eaLnBrk="1" hangingPunct="1"/>
            <a:r>
              <a:rPr lang="en-US" dirty="0"/>
              <a:t>Seek Time and Rotational Delay dominate</a:t>
            </a:r>
          </a:p>
          <a:p>
            <a:pPr marL="533400" indent="-533400" eaLnBrk="1" hangingPunct="1"/>
            <a:r>
              <a:rPr lang="en-US" dirty="0"/>
              <a:t>Key to lower I/O cost: reduce seek/rotation delays!  Hardware vs. software solutions?</a:t>
            </a:r>
          </a:p>
        </p:txBody>
      </p:sp>
      <p:sp>
        <p:nvSpPr>
          <p:cNvPr id="104866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9DB97-854B-D34B-A9BB-8C5E3AF1D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747736"/>
            <a:ext cx="3672408" cy="21102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Index Structure</a:t>
            </a:r>
          </a:p>
        </p:txBody>
      </p:sp>
      <p:sp>
        <p:nvSpPr>
          <p:cNvPr id="10486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474" y="1295400"/>
            <a:ext cx="7673926" cy="55626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An index is an </a:t>
            </a:r>
            <a:r>
              <a:rPr lang="en-US" b="1" dirty="0"/>
              <a:t>auxiliary </a:t>
            </a:r>
            <a:r>
              <a:rPr lang="en-US" dirty="0"/>
              <a:t>file that makes it more efficient to search for a record in the data file</a:t>
            </a: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An index is usually specified on </a:t>
            </a:r>
            <a:r>
              <a:rPr lang="en-US" u="sng" dirty="0"/>
              <a:t>one field</a:t>
            </a:r>
            <a:r>
              <a:rPr lang="en-US" dirty="0"/>
              <a:t> of the file (although it could be specified on several fields)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For another field? Build a new index for it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One form of an index is a file of entries:</a:t>
            </a:r>
          </a:p>
          <a:p>
            <a:pPr algn="ctr" eaLnBrk="1" hangingPunct="1">
              <a:lnSpc>
                <a:spcPct val="80000"/>
              </a:lnSpc>
              <a:buFont typeface="Wingdings" charset="2"/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&lt;field value, pointer to record&gt;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ordered by field value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The index file occupies </a:t>
            </a:r>
            <a:r>
              <a:rPr lang="en-US" b="1" dirty="0"/>
              <a:t>less disk blocks</a:t>
            </a:r>
            <a:r>
              <a:rPr lang="en-US" dirty="0"/>
              <a:t> than the data file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Because its </a:t>
            </a:r>
            <a:r>
              <a:rPr lang="en-US" dirty="0">
                <a:solidFill>
                  <a:srgbClr val="FF0000"/>
                </a:solidFill>
              </a:rPr>
              <a:t>entries </a:t>
            </a:r>
            <a:r>
              <a:rPr lang="en-US" dirty="0"/>
              <a:t>are much </a:t>
            </a:r>
            <a:r>
              <a:rPr lang="en-US" dirty="0">
                <a:solidFill>
                  <a:srgbClr val="FF0000"/>
                </a:solidFill>
              </a:rPr>
              <a:t>smaller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 binary search on the index yields a </a:t>
            </a:r>
            <a:r>
              <a:rPr lang="en-US" b="1" dirty="0"/>
              <a:t>pointer</a:t>
            </a:r>
            <a:r>
              <a:rPr lang="en-US" dirty="0"/>
              <a:t> to the file record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0000FF"/>
                </a:solidFill>
              </a:rPr>
              <a:t>Extra</a:t>
            </a:r>
            <a:r>
              <a:rPr lang="en-US" dirty="0"/>
              <a:t> I/O access is needed to </a:t>
            </a:r>
            <a:r>
              <a:rPr lang="en-US" dirty="0">
                <a:solidFill>
                  <a:srgbClr val="0000FF"/>
                </a:solidFill>
              </a:rPr>
              <a:t>fetch</a:t>
            </a:r>
            <a:r>
              <a:rPr lang="en-US" dirty="0"/>
              <a:t> data</a:t>
            </a:r>
          </a:p>
          <a:p>
            <a:pPr eaLnBrk="1" hangingPunct="1">
              <a:lnSpc>
                <a:spcPct val="80000"/>
              </a:lnSpc>
              <a:buFont typeface="Wingdings" charset="2"/>
              <a:buNone/>
            </a:pPr>
            <a:endParaRPr lang="en-US" sz="1600" dirty="0"/>
          </a:p>
          <a:p>
            <a:pPr lvl="1" eaLnBrk="1" hangingPunct="1">
              <a:spcAft>
                <a:spcPts val="1800"/>
              </a:spcAft>
              <a:buFont typeface="Wingdings" charset="2"/>
              <a:buNone/>
            </a:pPr>
            <a:endParaRPr lang="en-US" dirty="0"/>
          </a:p>
        </p:txBody>
      </p:sp>
      <p:sp>
        <p:nvSpPr>
          <p:cNvPr id="104866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Data Access Methods</a:t>
            </a:r>
          </a:p>
        </p:txBody>
      </p:sp>
      <p:sp>
        <p:nvSpPr>
          <p:cNvPr id="1048670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7500" lnSpcReduction="20000"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rgbClr val="FF9900"/>
                </a:solidFill>
                <a:ea typeface="+mn-ea"/>
                <a:cs typeface="+mn-cs"/>
              </a:rPr>
              <a:t>One dimensional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rgbClr val="FF9900"/>
                </a:solidFill>
                <a:ea typeface="+mn-ea"/>
              </a:rPr>
              <a:t>Hashing and B-Trees</a:t>
            </a:r>
          </a:p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Line Data</a:t>
            </a:r>
          </a:p>
          <a:p>
            <a:pPr lvl="1"/>
            <a:r>
              <a:rPr lang="en-A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Segment Tree, Interval Tree</a:t>
            </a:r>
            <a:endParaRPr lang="en-AU" sz="2400" dirty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Point data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Hashing: GRID and EXCELL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Hierarchical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Quadtree: point and region quadtrees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kd-Tree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Z-values and B-tree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Polygon data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Transformation: End point mapping and z-values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Overlapping: R-tree and R*-tree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Clipping: R</a:t>
            </a:r>
            <a:r>
              <a:rPr lang="en-AU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+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-tree</a:t>
            </a:r>
          </a:p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838200"/>
          </a:xfrm>
        </p:spPr>
        <p:txBody>
          <a:bodyPr/>
          <a:lstStyle/>
          <a:p>
            <a:r>
              <a:rPr lang="en-US" sz="3600">
                <a:ea typeface="ＭＳ Ｐゴシック" charset="-128"/>
                <a:cs typeface="ＭＳ Ｐゴシック" charset="-128"/>
              </a:rPr>
              <a:t>Static Hashing</a:t>
            </a:r>
          </a:p>
        </p:txBody>
      </p:sp>
      <p:grpSp>
        <p:nvGrpSpPr>
          <p:cNvPr id="111" name="Group 3"/>
          <p:cNvGrpSpPr/>
          <p:nvPr/>
        </p:nvGrpSpPr>
        <p:grpSpPr>
          <a:xfrm>
            <a:off x="304800" y="1206500"/>
            <a:ext cx="7079805" cy="4950460"/>
            <a:chOff x="1274763" y="1206500"/>
            <a:chExt cx="7079805" cy="4950460"/>
          </a:xfrm>
        </p:grpSpPr>
        <p:pic>
          <p:nvPicPr>
            <p:cNvPr id="209715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74763" y="1206500"/>
              <a:ext cx="6954837" cy="4940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48673" name="Rectangle 5"/>
            <p:cNvSpPr/>
            <p:nvPr/>
          </p:nvSpPr>
          <p:spPr>
            <a:xfrm>
              <a:off x="3858768" y="1508760"/>
              <a:ext cx="4495800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867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59832" y="1988840"/>
                <a:ext cx="5638800" cy="3960440"/>
              </a:xfrm>
            </p:spPr>
            <p:txBody>
              <a:bodyPr/>
              <a:lstStyle/>
              <a:p>
                <a:r>
                  <a:rPr lang="en-US" sz="2200" b="1" dirty="0">
                    <a:ea typeface="ＭＳ Ｐゴシック" charset="-128"/>
                    <a:cs typeface="ＭＳ Ｐゴシック" charset="-128"/>
                  </a:rPr>
                  <a:t>Hashing</a:t>
                </a:r>
                <a:r>
                  <a:rPr lang="en-US" sz="2200" dirty="0">
                    <a:ea typeface="ＭＳ Ｐゴシック" charset="-128"/>
                    <a:cs typeface="ＭＳ Ｐゴシック" charset="-128"/>
                  </a:rPr>
                  <a:t> converts the key of a record into an address in which the record is stored</a:t>
                </a:r>
              </a:p>
              <a:p>
                <a:pPr lvl="1"/>
                <a:r>
                  <a:rPr lang="en-US" sz="1800" dirty="0">
                    <a:ea typeface="ＭＳ Ｐゴシック" charset="-128"/>
                    <a:cs typeface="ＭＳ Ｐゴシック" charset="-128"/>
                  </a:rPr>
                  <a:t>Like a dictionary</a:t>
                </a:r>
              </a:p>
              <a:p>
                <a:pPr lvl="1"/>
                <a:r>
                  <a:rPr lang="en-US" sz="1800" dirty="0">
                    <a:ea typeface="ＭＳ Ｐゴシック" charset="-128"/>
                    <a:cs typeface="ＭＳ Ｐゴシック" charset="-128"/>
                  </a:rPr>
                  <a:t>Why not an array with direct addressing?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ＭＳ Ｐゴシック" charset="-128"/>
                        <a:cs typeface="ＭＳ Ｐゴシック" charset="-128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ＭＳ Ｐゴシック" charset="-128"/>
                            <a:cs typeface="ＭＳ Ｐゴシック" charset="-128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ＭＳ Ｐゴシック" charset="-128"/>
                            <a:cs typeface="ＭＳ Ｐゴシック" charset="-128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ea typeface="ＭＳ Ｐゴシック" charset="-128"/>
                    <a:cs typeface="ＭＳ Ｐゴシック" charset="-128"/>
                  </a:rPr>
                  <a:t> worst case </a:t>
                </a:r>
              </a:p>
              <a:p>
                <a:pPr lvl="2"/>
                <a:r>
                  <a:rPr lang="en-US" sz="1600" b="0" dirty="0">
                    <a:ea typeface="ＭＳ Ｐゴシック" charset="-128"/>
                    <a:cs typeface="ＭＳ Ｐゴシック" charset="-128"/>
                  </a:rPr>
                  <a:t>Key number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ＭＳ Ｐゴシック" charset="-128"/>
                        <a:cs typeface="ＭＳ Ｐゴシック" charset="-128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ＭＳ Ｐゴシック" charset="-128"/>
                        <a:cs typeface="ＭＳ Ｐゴシック" charset="-128"/>
                      </a:rPr>
                      <m:t>≪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ＭＳ Ｐゴシック" charset="-128"/>
                        <a:cs typeface="ＭＳ Ｐゴシック" charset="-128"/>
                      </a:rPr>
                      <m:t>𝑁</m:t>
                    </m:r>
                  </m:oMath>
                </a14:m>
                <a:r>
                  <a:rPr lang="en-US" sz="1600" dirty="0">
                    <a:ea typeface="ＭＳ Ｐゴシック" charset="-128"/>
                    <a:cs typeface="ＭＳ Ｐゴシック" charset="-128"/>
                  </a:rPr>
                  <a:t> possible keys, waste space</a:t>
                </a:r>
              </a:p>
              <a:p>
                <a:pPr lvl="2"/>
                <a:endParaRPr lang="en-US" sz="1600" dirty="0">
                  <a:ea typeface="ＭＳ Ｐゴシック" charset="-128"/>
                  <a:cs typeface="ＭＳ Ｐゴシック" charset="-128"/>
                </a:endParaRPr>
              </a:p>
              <a:p>
                <a:pPr lvl="1"/>
                <a:endParaRPr lang="en-US" sz="1800" dirty="0">
                  <a:ea typeface="ＭＳ Ｐゴシック" charset="-128"/>
                  <a:cs typeface="ＭＳ Ｐゴシック" charset="-128"/>
                </a:endParaRPr>
              </a:p>
            </p:txBody>
          </p:sp>
        </mc:Choice>
        <mc:Fallback xmlns="">
          <p:sp>
            <p:nvSpPr>
              <p:cNvPr id="104867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59832" y="1988840"/>
                <a:ext cx="5638800" cy="3960440"/>
              </a:xfrm>
              <a:blipFill>
                <a:blip r:embed="rId3"/>
                <a:stretch>
                  <a:fillRect l="-225" t="-962" r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67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67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4444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Hashing </a:t>
                </a:r>
                <a:r>
                  <a:rPr lang="en-US" dirty="0"/>
                  <a:t>converts the key of a record into an address in which the record is stored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0000FF"/>
                    </a:solidFill>
                  </a:rPr>
                  <a:t>hash function </a:t>
                </a:r>
                <a:r>
                  <a:rPr lang="en-US" dirty="0">
                    <a:solidFill>
                      <a:srgbClr val="000000"/>
                    </a:solidFill>
                  </a:rPr>
                  <a:t>is used to </a:t>
                </a:r>
                <a:r>
                  <a:rPr lang="en-US" dirty="0"/>
                  <a:t>map the key to the </a:t>
                </a:r>
                <a:r>
                  <a:rPr lang="en-US" i="1" dirty="0"/>
                  <a:t>relative</a:t>
                </a:r>
                <a:r>
                  <a:rPr lang="en-US" dirty="0"/>
                  <a:t> address of a bucket in which the record is stored.</a:t>
                </a:r>
              </a:p>
              <a:p>
                <a:pPr lvl="1"/>
                <a:r>
                  <a:rPr lang="en-US" dirty="0"/>
                  <a:t>If a file is allocated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buckets, the hash function must convert a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into the relative address of the block:      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∈{0,…,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0000FF"/>
                    </a:solidFill>
                  </a:rPr>
                  <a:t>bucket</a:t>
                </a:r>
                <a:r>
                  <a:rPr lang="en-US" dirty="0"/>
                  <a:t> is either one disk block or a cluster of contiguous blocks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0000FF"/>
                    </a:solidFill>
                  </a:rPr>
                  <a:t>table</a:t>
                </a:r>
                <a:r>
                  <a:rPr lang="en-US" dirty="0"/>
                  <a:t> stored in the header of the file maps relative bucket numbers to disk block addresses</a:t>
                </a:r>
              </a:p>
            </p:txBody>
          </p:sp>
        </mc:Choice>
        <mc:Fallback xmlns="">
          <p:sp>
            <p:nvSpPr>
              <p:cNvPr id="104867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484" t="-985" r="-209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67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680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Insertion of a new record may lead to collision</a:t>
                </a:r>
              </a:p>
              <a:p>
                <a:pPr lvl="1"/>
                <a:r>
                  <a:rPr lang="en-US" dirty="0"/>
                  <a:t>No space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altLang="zh-CN" dirty="0"/>
                  <a:t>Data Skewness</a:t>
                </a:r>
                <a:endParaRPr lang="en-US" dirty="0"/>
              </a:p>
              <a:p>
                <a:r>
                  <a:rPr lang="en-US" dirty="0"/>
                  <a:t>Chaining: Use overflow buckets</a:t>
                </a:r>
              </a:p>
              <a:p>
                <a:pPr lvl="1"/>
                <a:r>
                  <a:rPr lang="en-US" dirty="0"/>
                  <a:t>Example: Common overflow area for all blocks in a file </a:t>
                </a:r>
              </a:p>
              <a:p>
                <a:pPr lvl="2"/>
                <a:r>
                  <a:rPr lang="en-US" dirty="0"/>
                  <a:t>Each block has a pointer to its first record in the overflow area </a:t>
                </a:r>
              </a:p>
              <a:p>
                <a:pPr lvl="2"/>
                <a:r>
                  <a:rPr lang="en-US" dirty="0"/>
                  <a:t>Records belonging to the same block are linked by pointers</a:t>
                </a:r>
              </a:p>
              <a:p>
                <a:pPr lvl="2"/>
                <a:r>
                  <a:rPr lang="en-US" dirty="0"/>
                  <a:t>Hash could decay into linked list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486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65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681" name="Slide Number Placeholder 358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19</a:t>
            </a:fld>
            <a:endParaRPr lang="en-US"/>
          </a:p>
        </p:txBody>
      </p:sp>
      <p:grpSp>
        <p:nvGrpSpPr>
          <p:cNvPr id="114" name="Group 4"/>
          <p:cNvGrpSpPr/>
          <p:nvPr/>
        </p:nvGrpSpPr>
        <p:grpSpPr bwMode="auto">
          <a:xfrm>
            <a:off x="5508104" y="4309269"/>
            <a:ext cx="3494088" cy="2506662"/>
            <a:chOff x="1899" y="422"/>
            <a:chExt cx="9706" cy="6963"/>
          </a:xfrm>
        </p:grpSpPr>
        <p:grpSp>
          <p:nvGrpSpPr>
            <p:cNvPr id="115" name="Group 5"/>
            <p:cNvGrpSpPr/>
            <p:nvPr/>
          </p:nvGrpSpPr>
          <p:grpSpPr bwMode="auto">
            <a:xfrm>
              <a:off x="1899" y="422"/>
              <a:ext cx="1477" cy="2532"/>
              <a:chOff x="1899" y="633"/>
              <a:chExt cx="1477" cy="2532"/>
            </a:xfrm>
          </p:grpSpPr>
          <p:sp>
            <p:nvSpPr>
              <p:cNvPr id="1048682" name="Rectangle 6"/>
              <p:cNvSpPr>
                <a:spLocks noChangeArrowheads="1"/>
              </p:cNvSpPr>
              <p:nvPr/>
            </p:nvSpPr>
            <p:spPr bwMode="auto">
              <a:xfrm>
                <a:off x="1899" y="633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83" name="Line 7"/>
              <p:cNvSpPr>
                <a:spLocks noChangeShapeType="1"/>
              </p:cNvSpPr>
              <p:nvPr/>
            </p:nvSpPr>
            <p:spPr bwMode="auto">
              <a:xfrm>
                <a:off x="1899" y="84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84" name="Line 8"/>
              <p:cNvSpPr>
                <a:spLocks noChangeShapeType="1"/>
              </p:cNvSpPr>
              <p:nvPr/>
            </p:nvSpPr>
            <p:spPr bwMode="auto">
              <a:xfrm>
                <a:off x="1899" y="105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85" name="Line 9"/>
              <p:cNvSpPr>
                <a:spLocks noChangeShapeType="1"/>
              </p:cNvSpPr>
              <p:nvPr/>
            </p:nvSpPr>
            <p:spPr bwMode="auto">
              <a:xfrm>
                <a:off x="1899" y="1266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86" name="Line 10"/>
              <p:cNvSpPr>
                <a:spLocks noChangeShapeType="1"/>
              </p:cNvSpPr>
              <p:nvPr/>
            </p:nvSpPr>
            <p:spPr bwMode="auto">
              <a:xfrm>
                <a:off x="1899" y="2110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87" name="Line 11"/>
              <p:cNvSpPr>
                <a:spLocks noChangeShapeType="1"/>
              </p:cNvSpPr>
              <p:nvPr/>
            </p:nvSpPr>
            <p:spPr bwMode="auto">
              <a:xfrm>
                <a:off x="1899" y="189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88" name="Line 12"/>
              <p:cNvSpPr>
                <a:spLocks noChangeShapeType="1"/>
              </p:cNvSpPr>
              <p:nvPr/>
            </p:nvSpPr>
            <p:spPr bwMode="auto">
              <a:xfrm>
                <a:off x="1899" y="168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89" name="Line 13"/>
              <p:cNvSpPr>
                <a:spLocks noChangeShapeType="1"/>
              </p:cNvSpPr>
              <p:nvPr/>
            </p:nvSpPr>
            <p:spPr bwMode="auto">
              <a:xfrm>
                <a:off x="1899" y="253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90" name="Line 14"/>
              <p:cNvSpPr>
                <a:spLocks noChangeShapeType="1"/>
              </p:cNvSpPr>
              <p:nvPr/>
            </p:nvSpPr>
            <p:spPr bwMode="auto">
              <a:xfrm>
                <a:off x="1899" y="274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91" name="Line 15"/>
              <p:cNvSpPr>
                <a:spLocks noChangeShapeType="1"/>
              </p:cNvSpPr>
              <p:nvPr/>
            </p:nvSpPr>
            <p:spPr bwMode="auto">
              <a:xfrm>
                <a:off x="1899" y="295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6"/>
            <p:cNvGrpSpPr/>
            <p:nvPr/>
          </p:nvGrpSpPr>
          <p:grpSpPr bwMode="auto">
            <a:xfrm>
              <a:off x="4220" y="422"/>
              <a:ext cx="1477" cy="2532"/>
              <a:chOff x="1899" y="633"/>
              <a:chExt cx="1477" cy="2532"/>
            </a:xfrm>
          </p:grpSpPr>
          <p:sp>
            <p:nvSpPr>
              <p:cNvPr id="1048692" name="Rectangle 17"/>
              <p:cNvSpPr>
                <a:spLocks noChangeArrowheads="1"/>
              </p:cNvSpPr>
              <p:nvPr/>
            </p:nvSpPr>
            <p:spPr bwMode="auto">
              <a:xfrm>
                <a:off x="1899" y="633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93" name="Line 18"/>
              <p:cNvSpPr>
                <a:spLocks noChangeShapeType="1"/>
              </p:cNvSpPr>
              <p:nvPr/>
            </p:nvSpPr>
            <p:spPr bwMode="auto">
              <a:xfrm>
                <a:off x="1899" y="84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94" name="Line 19"/>
              <p:cNvSpPr>
                <a:spLocks noChangeShapeType="1"/>
              </p:cNvSpPr>
              <p:nvPr/>
            </p:nvSpPr>
            <p:spPr bwMode="auto">
              <a:xfrm>
                <a:off x="1899" y="105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95" name="Line 20"/>
              <p:cNvSpPr>
                <a:spLocks noChangeShapeType="1"/>
              </p:cNvSpPr>
              <p:nvPr/>
            </p:nvSpPr>
            <p:spPr bwMode="auto">
              <a:xfrm>
                <a:off x="1899" y="1266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96" name="Line 21"/>
              <p:cNvSpPr>
                <a:spLocks noChangeShapeType="1"/>
              </p:cNvSpPr>
              <p:nvPr/>
            </p:nvSpPr>
            <p:spPr bwMode="auto">
              <a:xfrm>
                <a:off x="1899" y="2110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97" name="Line 22"/>
              <p:cNvSpPr>
                <a:spLocks noChangeShapeType="1"/>
              </p:cNvSpPr>
              <p:nvPr/>
            </p:nvSpPr>
            <p:spPr bwMode="auto">
              <a:xfrm>
                <a:off x="1899" y="189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98" name="Line 23"/>
              <p:cNvSpPr>
                <a:spLocks noChangeShapeType="1"/>
              </p:cNvSpPr>
              <p:nvPr/>
            </p:nvSpPr>
            <p:spPr bwMode="auto">
              <a:xfrm>
                <a:off x="1899" y="168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699" name="Line 24"/>
              <p:cNvSpPr>
                <a:spLocks noChangeShapeType="1"/>
              </p:cNvSpPr>
              <p:nvPr/>
            </p:nvSpPr>
            <p:spPr bwMode="auto">
              <a:xfrm>
                <a:off x="1899" y="253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00" name="Line 25"/>
              <p:cNvSpPr>
                <a:spLocks noChangeShapeType="1"/>
              </p:cNvSpPr>
              <p:nvPr/>
            </p:nvSpPr>
            <p:spPr bwMode="auto">
              <a:xfrm>
                <a:off x="1899" y="274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01" name="Line 26"/>
              <p:cNvSpPr>
                <a:spLocks noChangeShapeType="1"/>
              </p:cNvSpPr>
              <p:nvPr/>
            </p:nvSpPr>
            <p:spPr bwMode="auto">
              <a:xfrm>
                <a:off x="1899" y="295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27"/>
            <p:cNvGrpSpPr/>
            <p:nvPr/>
          </p:nvGrpSpPr>
          <p:grpSpPr bwMode="auto">
            <a:xfrm>
              <a:off x="6541" y="422"/>
              <a:ext cx="1477" cy="2532"/>
              <a:chOff x="1899" y="633"/>
              <a:chExt cx="1477" cy="2532"/>
            </a:xfrm>
          </p:grpSpPr>
          <p:sp>
            <p:nvSpPr>
              <p:cNvPr id="1048702" name="Rectangle 28"/>
              <p:cNvSpPr>
                <a:spLocks noChangeArrowheads="1"/>
              </p:cNvSpPr>
              <p:nvPr/>
            </p:nvSpPr>
            <p:spPr bwMode="auto">
              <a:xfrm>
                <a:off x="1899" y="633"/>
                <a:ext cx="1477" cy="25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03" name="Line 29"/>
              <p:cNvSpPr>
                <a:spLocks noChangeShapeType="1"/>
              </p:cNvSpPr>
              <p:nvPr/>
            </p:nvSpPr>
            <p:spPr bwMode="auto">
              <a:xfrm>
                <a:off x="1899" y="84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04" name="Line 30"/>
              <p:cNvSpPr>
                <a:spLocks noChangeShapeType="1"/>
              </p:cNvSpPr>
              <p:nvPr/>
            </p:nvSpPr>
            <p:spPr bwMode="auto">
              <a:xfrm>
                <a:off x="1899" y="1055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05" name="Line 31"/>
              <p:cNvSpPr>
                <a:spLocks noChangeShapeType="1"/>
              </p:cNvSpPr>
              <p:nvPr/>
            </p:nvSpPr>
            <p:spPr bwMode="auto">
              <a:xfrm>
                <a:off x="1899" y="1266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06" name="Line 32"/>
              <p:cNvSpPr>
                <a:spLocks noChangeShapeType="1"/>
              </p:cNvSpPr>
              <p:nvPr/>
            </p:nvSpPr>
            <p:spPr bwMode="auto">
              <a:xfrm>
                <a:off x="1899" y="2110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07" name="Line 33"/>
              <p:cNvSpPr>
                <a:spLocks noChangeShapeType="1"/>
              </p:cNvSpPr>
              <p:nvPr/>
            </p:nvSpPr>
            <p:spPr bwMode="auto">
              <a:xfrm>
                <a:off x="1899" y="1899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08" name="Line 34"/>
              <p:cNvSpPr>
                <a:spLocks noChangeShapeType="1"/>
              </p:cNvSpPr>
              <p:nvPr/>
            </p:nvSpPr>
            <p:spPr bwMode="auto">
              <a:xfrm>
                <a:off x="1899" y="1688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09" name="Line 35"/>
              <p:cNvSpPr>
                <a:spLocks noChangeShapeType="1"/>
              </p:cNvSpPr>
              <p:nvPr/>
            </p:nvSpPr>
            <p:spPr bwMode="auto">
              <a:xfrm>
                <a:off x="1899" y="2532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10" name="Line 36"/>
              <p:cNvSpPr>
                <a:spLocks noChangeShapeType="1"/>
              </p:cNvSpPr>
              <p:nvPr/>
            </p:nvSpPr>
            <p:spPr bwMode="auto">
              <a:xfrm>
                <a:off x="1899" y="2743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711" name="Line 37"/>
              <p:cNvSpPr>
                <a:spLocks noChangeShapeType="1"/>
              </p:cNvSpPr>
              <p:nvPr/>
            </p:nvSpPr>
            <p:spPr bwMode="auto">
              <a:xfrm>
                <a:off x="1899" y="2954"/>
                <a:ext cx="147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48712" name="Rectangle 38"/>
            <p:cNvSpPr>
              <a:spLocks noChangeArrowheads="1"/>
            </p:cNvSpPr>
            <p:nvPr/>
          </p:nvSpPr>
          <p:spPr bwMode="auto">
            <a:xfrm>
              <a:off x="5275" y="3587"/>
              <a:ext cx="2532" cy="37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13" name="Line 39"/>
            <p:cNvSpPr>
              <a:spLocks noChangeShapeType="1"/>
            </p:cNvSpPr>
            <p:nvPr/>
          </p:nvSpPr>
          <p:spPr bwMode="auto">
            <a:xfrm>
              <a:off x="5275" y="4853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14" name="Line 40"/>
            <p:cNvSpPr>
              <a:spLocks noChangeShapeType="1"/>
            </p:cNvSpPr>
            <p:nvPr/>
          </p:nvSpPr>
          <p:spPr bwMode="auto">
            <a:xfrm>
              <a:off x="5275" y="5275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15" name="Line 41"/>
            <p:cNvSpPr>
              <a:spLocks noChangeShapeType="1"/>
            </p:cNvSpPr>
            <p:nvPr/>
          </p:nvSpPr>
          <p:spPr bwMode="auto">
            <a:xfrm>
              <a:off x="5275" y="5697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16" name="Line 42"/>
            <p:cNvSpPr>
              <a:spLocks noChangeShapeType="1"/>
            </p:cNvSpPr>
            <p:nvPr/>
          </p:nvSpPr>
          <p:spPr bwMode="auto">
            <a:xfrm>
              <a:off x="5275" y="6119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17" name="Line 43"/>
            <p:cNvSpPr>
              <a:spLocks noChangeShapeType="1"/>
            </p:cNvSpPr>
            <p:nvPr/>
          </p:nvSpPr>
          <p:spPr bwMode="auto">
            <a:xfrm>
              <a:off x="5275" y="6541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18" name="Line 44"/>
            <p:cNvSpPr>
              <a:spLocks noChangeShapeType="1"/>
            </p:cNvSpPr>
            <p:nvPr/>
          </p:nvSpPr>
          <p:spPr bwMode="auto">
            <a:xfrm>
              <a:off x="5275" y="6963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19" name="Line 45"/>
            <p:cNvSpPr>
              <a:spLocks noChangeShapeType="1"/>
            </p:cNvSpPr>
            <p:nvPr/>
          </p:nvSpPr>
          <p:spPr bwMode="auto">
            <a:xfrm>
              <a:off x="7174" y="3587"/>
              <a:ext cx="1" cy="37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0" name="Freeform 46"/>
            <p:cNvSpPr/>
            <p:nvPr/>
          </p:nvSpPr>
          <p:spPr bwMode="auto">
            <a:xfrm>
              <a:off x="3376" y="2954"/>
              <a:ext cx="1899" cy="2110"/>
            </a:xfrm>
            <a:custGeom>
              <a:avLst/>
              <a:gdLst>
                <a:gd name="T0" fmla="*/ 68 w 1969"/>
                <a:gd name="T1" fmla="*/ 0 h 3165"/>
                <a:gd name="T2" fmla="*/ 68 w 1969"/>
                <a:gd name="T3" fmla="*/ 563 h 3165"/>
                <a:gd name="T4" fmla="*/ 475 w 1969"/>
                <a:gd name="T5" fmla="*/ 1125 h 3165"/>
                <a:gd name="T6" fmla="*/ 1899 w 1969"/>
                <a:gd name="T7" fmla="*/ 2110 h 3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69"/>
                <a:gd name="T13" fmla="*/ 0 h 3165"/>
                <a:gd name="T14" fmla="*/ 1969 w 1969"/>
                <a:gd name="T15" fmla="*/ 3165 h 3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69" h="3165">
                  <a:moveTo>
                    <a:pt x="70" y="0"/>
                  </a:moveTo>
                  <a:cubicBezTo>
                    <a:pt x="35" y="281"/>
                    <a:pt x="0" y="563"/>
                    <a:pt x="70" y="844"/>
                  </a:cubicBezTo>
                  <a:cubicBezTo>
                    <a:pt x="140" y="1125"/>
                    <a:pt x="176" y="1301"/>
                    <a:pt x="492" y="1688"/>
                  </a:cubicBezTo>
                  <a:cubicBezTo>
                    <a:pt x="808" y="2075"/>
                    <a:pt x="1723" y="2919"/>
                    <a:pt x="1969" y="3165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1" name="Freeform 47"/>
            <p:cNvSpPr/>
            <p:nvPr/>
          </p:nvSpPr>
          <p:spPr bwMode="auto">
            <a:xfrm>
              <a:off x="4501" y="2954"/>
              <a:ext cx="1196" cy="1688"/>
            </a:xfrm>
            <a:custGeom>
              <a:avLst/>
              <a:gdLst>
                <a:gd name="T0" fmla="*/ 1196 w 1196"/>
                <a:gd name="T1" fmla="*/ 0 h 1899"/>
                <a:gd name="T2" fmla="*/ 141 w 1196"/>
                <a:gd name="T3" fmla="*/ 750 h 1899"/>
                <a:gd name="T4" fmla="*/ 352 w 1196"/>
                <a:gd name="T5" fmla="*/ 1500 h 1899"/>
                <a:gd name="T6" fmla="*/ 774 w 1196"/>
                <a:gd name="T7" fmla="*/ 1688 h 18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6"/>
                <a:gd name="T13" fmla="*/ 0 h 1899"/>
                <a:gd name="T14" fmla="*/ 1196 w 1196"/>
                <a:gd name="T15" fmla="*/ 1899 h 18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6" h="1899">
                  <a:moveTo>
                    <a:pt x="1196" y="0"/>
                  </a:moveTo>
                  <a:cubicBezTo>
                    <a:pt x="739" y="281"/>
                    <a:pt x="282" y="563"/>
                    <a:pt x="141" y="844"/>
                  </a:cubicBezTo>
                  <a:cubicBezTo>
                    <a:pt x="0" y="1125"/>
                    <a:pt x="247" y="1512"/>
                    <a:pt x="352" y="1688"/>
                  </a:cubicBezTo>
                  <a:cubicBezTo>
                    <a:pt x="457" y="1864"/>
                    <a:pt x="615" y="1881"/>
                    <a:pt x="774" y="1899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2" name="Line 48"/>
            <p:cNvSpPr>
              <a:spLocks noChangeShapeType="1"/>
            </p:cNvSpPr>
            <p:nvPr/>
          </p:nvSpPr>
          <p:spPr bwMode="auto">
            <a:xfrm>
              <a:off x="5275" y="4430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3" name="Line 49"/>
            <p:cNvSpPr>
              <a:spLocks noChangeShapeType="1"/>
            </p:cNvSpPr>
            <p:nvPr/>
          </p:nvSpPr>
          <p:spPr bwMode="auto">
            <a:xfrm>
              <a:off x="5275" y="4009"/>
              <a:ext cx="253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4" name="Line 50"/>
            <p:cNvSpPr>
              <a:spLocks noChangeShapeType="1"/>
            </p:cNvSpPr>
            <p:nvPr/>
          </p:nvSpPr>
          <p:spPr bwMode="auto">
            <a:xfrm>
              <a:off x="7596" y="4960"/>
              <a:ext cx="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5" name="Line 51"/>
            <p:cNvSpPr>
              <a:spLocks noChangeShapeType="1"/>
            </p:cNvSpPr>
            <p:nvPr/>
          </p:nvSpPr>
          <p:spPr bwMode="auto">
            <a:xfrm>
              <a:off x="8229" y="4960"/>
              <a:ext cx="0" cy="4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6" name="Line 52"/>
            <p:cNvSpPr>
              <a:spLocks noChangeShapeType="1"/>
            </p:cNvSpPr>
            <p:nvPr/>
          </p:nvSpPr>
          <p:spPr bwMode="auto">
            <a:xfrm flipH="1">
              <a:off x="7807" y="5382"/>
              <a:ext cx="4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7" name="Line 53"/>
            <p:cNvSpPr>
              <a:spLocks noChangeShapeType="1"/>
            </p:cNvSpPr>
            <p:nvPr/>
          </p:nvSpPr>
          <p:spPr bwMode="auto">
            <a:xfrm>
              <a:off x="7573" y="5590"/>
              <a:ext cx="8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8" name="Line 54"/>
            <p:cNvSpPr>
              <a:spLocks noChangeShapeType="1"/>
            </p:cNvSpPr>
            <p:nvPr/>
          </p:nvSpPr>
          <p:spPr bwMode="auto">
            <a:xfrm flipV="1">
              <a:off x="8440" y="4324"/>
              <a:ext cx="0" cy="12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29" name="Line 55"/>
            <p:cNvSpPr>
              <a:spLocks noChangeShapeType="1"/>
            </p:cNvSpPr>
            <p:nvPr/>
          </p:nvSpPr>
          <p:spPr bwMode="auto">
            <a:xfrm flipH="1">
              <a:off x="7807" y="4298"/>
              <a:ext cx="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30" name="Line 56"/>
            <p:cNvSpPr>
              <a:spLocks noChangeShapeType="1"/>
            </p:cNvSpPr>
            <p:nvPr/>
          </p:nvSpPr>
          <p:spPr bwMode="auto">
            <a:xfrm>
              <a:off x="7596" y="4720"/>
              <a:ext cx="105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31" name="Line 57"/>
            <p:cNvSpPr>
              <a:spLocks noChangeShapeType="1"/>
            </p:cNvSpPr>
            <p:nvPr/>
          </p:nvSpPr>
          <p:spPr bwMode="auto">
            <a:xfrm>
              <a:off x="8651" y="4746"/>
              <a:ext cx="0" cy="14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32" name="Line 58"/>
            <p:cNvSpPr>
              <a:spLocks noChangeShapeType="1"/>
            </p:cNvSpPr>
            <p:nvPr/>
          </p:nvSpPr>
          <p:spPr bwMode="auto">
            <a:xfrm flipH="1">
              <a:off x="7807" y="6252"/>
              <a:ext cx="8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sm" len="sm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33" name="Line 59"/>
            <p:cNvSpPr>
              <a:spLocks noChangeShapeType="1"/>
            </p:cNvSpPr>
            <p:nvPr/>
          </p:nvSpPr>
          <p:spPr bwMode="auto">
            <a:xfrm>
              <a:off x="7547" y="6385"/>
              <a:ext cx="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34" name="Line 60"/>
            <p:cNvSpPr>
              <a:spLocks noChangeShapeType="1"/>
            </p:cNvSpPr>
            <p:nvPr/>
          </p:nvSpPr>
          <p:spPr bwMode="auto">
            <a:xfrm>
              <a:off x="8180" y="6385"/>
              <a:ext cx="0" cy="6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35" name="Line 61"/>
            <p:cNvSpPr>
              <a:spLocks noChangeShapeType="1"/>
            </p:cNvSpPr>
            <p:nvPr/>
          </p:nvSpPr>
          <p:spPr bwMode="auto">
            <a:xfrm flipH="1">
              <a:off x="7755" y="7070"/>
              <a:ext cx="4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sm" len="sm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36" name="Text Box 62"/>
            <p:cNvSpPr txBox="1">
              <a:spLocks noChangeArrowheads="1"/>
            </p:cNvSpPr>
            <p:nvPr/>
          </p:nvSpPr>
          <p:spPr bwMode="auto">
            <a:xfrm>
              <a:off x="8229" y="2954"/>
              <a:ext cx="3376" cy="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Overflow Area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Modules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cs-CZ" smtClean="0"/>
              <a:pPr/>
              <a:t>2</a:t>
            </a:fld>
            <a:endParaRPr lang="cs-CZ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84713"/>
              </p:ext>
            </p:extLst>
          </p:nvPr>
        </p:nvGraphicFramePr>
        <p:xfrm>
          <a:off x="547774" y="2276872"/>
          <a:ext cx="7457902" cy="348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Lecturer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Course Introduction and RDBMS Review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Prof </a:t>
                      </a:r>
                      <a:r>
                        <a:rPr lang="en-AU" sz="14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Xiaofang</a:t>
                      </a: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Zhou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Introduction to Spatial Databases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Spatial Data Organisation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Dr Lei Li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Query Processing 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Managing Spatiotemporal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</a:t>
                      </a:r>
                      <a:r>
                        <a:rPr lang="en-US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Pingfu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Chao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6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Managing High Dimensional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Dr Lei Li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25/6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端午节</a:t>
                      </a:r>
                      <a:endParaRPr lang="en-AU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Advanced Topic: Route Planning in Road Networks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Dr Lei Li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Future</a:t>
                      </a:r>
                      <a:r>
                        <a:rPr lang="zh-CN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Trends, Course Review and Discussions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All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Revision Period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9 July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Final Report Due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4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Hashing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3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1295400"/>
                <a:ext cx="8361364" cy="5562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good hash functions must</a:t>
                </a:r>
              </a:p>
              <a:p>
                <a:pPr lvl="1"/>
                <a:r>
                  <a:rPr lang="en-US" dirty="0"/>
                  <a:t>Be computed efficiently </a:t>
                </a:r>
              </a:p>
              <a:p>
                <a:pPr lvl="1"/>
                <a:r>
                  <a:rPr lang="en-US" dirty="0"/>
                  <a:t>Minimize the number of collisions by spreading keys around the file as evenly and uniform as possible</a:t>
                </a:r>
              </a:p>
              <a:p>
                <a:r>
                  <a:rPr lang="en-US" dirty="0"/>
                  <a:t>Example of hash functions</a:t>
                </a:r>
              </a:p>
              <a:p>
                <a:pPr lvl="1"/>
                <a:r>
                  <a:rPr lang="en-US" dirty="0"/>
                  <a:t>Truncation</a:t>
                </a:r>
              </a:p>
              <a:p>
                <a:pPr lvl="2"/>
                <a:r>
                  <a:rPr lang="en-US" dirty="0"/>
                  <a:t>Ig</a:t>
                </a:r>
                <a:r>
                  <a:rPr lang="en-AU" dirty="0"/>
                  <a:t>nore part of the key and use the remaining part directly as the index</a:t>
                </a:r>
              </a:p>
              <a:p>
                <a:pPr lvl="2"/>
                <a:r>
                  <a:rPr lang="en-US" dirty="0"/>
                  <a:t>e.g. key is a 8-digit number, hash table has 1000 entries</a:t>
                </a:r>
              </a:p>
              <a:p>
                <a:pPr lvl="3"/>
                <a:r>
                  <a:rPr lang="en-US" dirty="0"/>
                  <a:t>Use the first, fourth, and eighth digit to make the hash function</a:t>
                </a:r>
              </a:p>
              <a:p>
                <a:pPr lvl="3"/>
                <a:r>
                  <a:rPr lang="en-US" dirty="0"/>
                  <a:t>12345678 maps to 148</a:t>
                </a:r>
              </a:p>
              <a:p>
                <a:pPr lvl="2"/>
                <a:r>
                  <a:rPr lang="en-US" dirty="0"/>
                  <a:t>Not uniformly</a:t>
                </a:r>
              </a:p>
              <a:p>
                <a:pPr lvl="1"/>
                <a:r>
                  <a:rPr lang="en-US" dirty="0"/>
                  <a:t>Folding: Break up the key in parts and combine them in some way</a:t>
                </a:r>
              </a:p>
              <a:p>
                <a:pPr lvl="2"/>
                <a:r>
                  <a:rPr lang="en-US" dirty="0"/>
                  <a:t>12345678 maps to 123+456+78=657</a:t>
                </a:r>
              </a:p>
              <a:p>
                <a:pPr lvl="1"/>
                <a:r>
                  <a:rPr lang="en-US" dirty="0"/>
                  <a:t>Division: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04873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1295400"/>
                <a:ext cx="8361364" cy="5562600"/>
              </a:xfrm>
              <a:blipFill>
                <a:blip r:embed="rId3"/>
                <a:stretch>
                  <a:fillRect l="-511" t="-7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3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 of Hashing</a:t>
            </a:r>
            <a:endParaRPr lang="en-US" dirty="0"/>
          </a:p>
        </p:txBody>
      </p:sp>
      <p:sp>
        <p:nvSpPr>
          <p:cNvPr id="10487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Excellent performance for searching on </a:t>
            </a:r>
            <a:r>
              <a:rPr lang="en-US" u="sng" dirty="0"/>
              <a:t>equality</a:t>
            </a:r>
            <a:r>
              <a:rPr lang="en-US" dirty="0"/>
              <a:t> on the key used for hashing</a:t>
            </a:r>
          </a:p>
          <a:p>
            <a:r>
              <a:rPr lang="en-US" dirty="0"/>
              <a:t>Records are not ordered</a:t>
            </a:r>
          </a:p>
          <a:p>
            <a:pPr lvl="1"/>
            <a:r>
              <a:rPr lang="en-US" dirty="0"/>
              <a:t>Any search other than on equality is very expensive    </a:t>
            </a:r>
          </a:p>
          <a:p>
            <a:pPr lvl="1"/>
            <a:r>
              <a:rPr lang="en-US" dirty="0"/>
              <a:t>e.g. Range Query      </a:t>
            </a:r>
          </a:p>
          <a:p>
            <a:r>
              <a:rPr lang="en-US" dirty="0"/>
              <a:t>Prediction of total number of buckets is difficult</a:t>
            </a:r>
          </a:p>
          <a:p>
            <a:pPr lvl="1"/>
            <a:r>
              <a:rPr lang="en-US" dirty="0"/>
              <a:t>Allocate a large space</a:t>
            </a:r>
          </a:p>
          <a:p>
            <a:pPr lvl="1"/>
            <a:r>
              <a:rPr lang="en-US" dirty="0"/>
              <a:t>Estimate a “reasonable” size and periodically reorganize</a:t>
            </a:r>
          </a:p>
        </p:txBody>
      </p:sp>
      <p:sp>
        <p:nvSpPr>
          <p:cNvPr id="104874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Extendible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5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1295400"/>
                <a:ext cx="5453308" cy="4953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file is structured into two levels: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Directory</a:t>
                </a:r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and Buckets</a:t>
                </a:r>
              </a:p>
              <a:p>
                <a:pPr lvl="1"/>
                <a:r>
                  <a:rPr lang="en-AU" dirty="0"/>
                  <a:t>The directory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AU" dirty="0"/>
                  <a:t> entries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dirty="0"/>
                  <a:t>:</a:t>
                </a:r>
                <a:r>
                  <a:rPr lang="en-AU" b="1" dirty="0"/>
                  <a:t> </a:t>
                </a:r>
                <a:r>
                  <a:rPr lang="en-AU" dirty="0">
                    <a:solidFill>
                      <a:schemeClr val="tx1"/>
                    </a:solidFill>
                  </a:rPr>
                  <a:t>global depth</a:t>
                </a:r>
                <a:r>
                  <a:rPr lang="en-AU" dirty="0"/>
                  <a:t>)</a:t>
                </a:r>
              </a:p>
              <a:p>
                <a:pPr lvl="2"/>
                <a:r>
                  <a:rPr lang="en-AU" dirty="0"/>
                  <a:t>Each entry points to a bucket</a:t>
                </a:r>
              </a:p>
              <a:p>
                <a:pPr lvl="2"/>
                <a:r>
                  <a:rPr lang="en-AU" dirty="0"/>
                  <a:t>Use some hashing function that generates a string of bits </a:t>
                </a:r>
              </a:p>
              <a:p>
                <a:pPr lvl="2"/>
                <a:r>
                  <a:rPr lang="en-AU" dirty="0"/>
                  <a:t>The first/last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dirty="0"/>
                  <a:t> digits used as index into the directory</a:t>
                </a:r>
              </a:p>
              <a:p>
                <a:pPr lvl="3"/>
                <a:r>
                  <a:rPr lang="en-AU" dirty="0"/>
                  <a:t>Prefix: Only the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AU" dirty="0"/>
                  <a:t> bits are used </a:t>
                </a:r>
              </a:p>
              <a:p>
                <a:pPr lvl="3"/>
                <a:r>
                  <a:rPr lang="en-AU" dirty="0"/>
                  <a:t>Suffix: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</m:oMath>
                </a14:m>
                <a:r>
                  <a:rPr lang="en-US" dirty="0"/>
                  <a:t> operation, the last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AU" dirty="0"/>
                  <a:t> bits are used </a:t>
                </a:r>
              </a:p>
              <a:p>
                <a:pPr lvl="2"/>
                <a:r>
                  <a:rPr lang="en-AU" dirty="0"/>
                  <a:t>Several entries can point to the same bucket</a:t>
                </a:r>
              </a:p>
              <a:p>
                <a:pPr lvl="2"/>
                <a:endParaRPr lang="en-AU" dirty="0"/>
              </a:p>
              <a:p>
                <a:pPr lvl="1"/>
                <a:r>
                  <a:rPr lang="en-AU" dirty="0">
                    <a:solidFill>
                      <a:srgbClr val="0000FF"/>
                    </a:solidFill>
                  </a:rPr>
                  <a:t>Local depth </a:t>
                </a:r>
                <a14:m>
                  <m:oMath xmlns:m="http://schemas.openxmlformats.org/officeDocument/2006/math">
                    <m:r>
                      <a:rPr lang="en-A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′≤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04875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1295400"/>
                <a:ext cx="5453308" cy="4953000"/>
              </a:xfrm>
              <a:blipFill>
                <a:blip r:embed="rId2"/>
                <a:stretch>
                  <a:fillRect l="-783" t="-1601" r="-1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5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22</a:t>
            </a:fld>
            <a:endParaRPr lang="en-US"/>
          </a:p>
        </p:txBody>
      </p:sp>
      <p:pic>
        <p:nvPicPr>
          <p:cNvPr id="2097153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88" y="1412776"/>
            <a:ext cx="2509969" cy="45559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88E96-FDFF-3240-9BF8-139F2D583143}"/>
              </a:ext>
            </a:extLst>
          </p:cNvPr>
          <p:cNvSpPr/>
          <p:nvPr/>
        </p:nvSpPr>
        <p:spPr>
          <a:xfrm>
            <a:off x="6202607" y="6063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+mn-lt"/>
              </a:rPr>
              <a:t>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F46A6E-A20D-2242-A042-62EDD093AB30}"/>
              </a:ext>
            </a:extLst>
          </p:cNvPr>
          <p:cNvSpPr/>
          <p:nvPr/>
        </p:nvSpPr>
        <p:spPr>
          <a:xfrm>
            <a:off x="7803098" y="606373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+mn-lt"/>
              </a:rPr>
              <a:t>Buckets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ym typeface="Symbol" pitchFamily="-106" charset="2"/>
              </a:rPr>
              <a:t>Extendible Hashing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6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5" y="1295400"/>
                <a:ext cx="5776713" cy="4953000"/>
              </a:xfrm>
            </p:spPr>
            <p:txBody>
              <a:bodyPr>
                <a:normAutofit/>
              </a:bodyPr>
              <a:lstStyle/>
              <a:p>
                <a:r>
                  <a:rPr lang="en-AU" sz="2000" dirty="0"/>
                  <a:t>The directory size can be doubled or halved</a:t>
                </a:r>
              </a:p>
              <a:p>
                <a:pPr lvl="1"/>
                <a:r>
                  <a:rPr lang="en-AU" sz="1800" dirty="0"/>
                  <a:t>Double: </a:t>
                </a:r>
                <a14:m>
                  <m:oMath xmlns:m="http://schemas.openxmlformats.org/officeDocument/2006/math"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AU" sz="1600" dirty="0"/>
                  <a:t>When a bucket with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600" dirty="0"/>
                  <a:t>overflows</a:t>
                </a:r>
              </a:p>
              <a:p>
                <a:pPr lvl="1"/>
                <a:r>
                  <a:rPr lang="en-AU" sz="1800" dirty="0"/>
                  <a:t>Half: </a:t>
                </a:r>
                <a14:m>
                  <m:oMath xmlns:m="http://schemas.openxmlformats.org/officeDocument/2006/math"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AU" sz="1800" dirty="0"/>
              </a:p>
              <a:p>
                <a:pPr lvl="2"/>
                <a:r>
                  <a:rPr lang="en-AU" sz="1600" dirty="0"/>
                  <a:t>When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AU" sz="1600" dirty="0"/>
                  <a:t>for all buckets</a:t>
                </a:r>
              </a:p>
              <a:p>
                <a:pPr lvl="1"/>
                <a:r>
                  <a:rPr lang="en-AU" sz="1800" dirty="0"/>
                  <a:t>No directory size change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AU" sz="16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6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AU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6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6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AU" sz="1600" dirty="0"/>
              </a:p>
              <a:p>
                <a:pPr lvl="2"/>
                <a:r>
                  <a:rPr lang="en-AU" sz="1600" dirty="0"/>
                  <a:t>Split the bucket when overflow</a:t>
                </a:r>
              </a:p>
              <a:p>
                <a:r>
                  <a:rPr lang="en-AU" sz="2000" dirty="0"/>
                  <a:t>At most two-level search, highly efficient</a:t>
                </a:r>
              </a:p>
              <a:p>
                <a:pPr lvl="1"/>
                <a:r>
                  <a:rPr lang="en-AU" sz="1800" dirty="0"/>
                  <a:t>No </a:t>
                </a:r>
                <a:r>
                  <a:rPr lang="en-AU" sz="1800" i="1" dirty="0"/>
                  <a:t>just-in-case</a:t>
                </a:r>
                <a:r>
                  <a:rPr lang="en-AU" sz="1800" dirty="0"/>
                  <a:t> space waste, no overflow page, no chain search</a:t>
                </a:r>
              </a:p>
              <a:p>
                <a:pPr lvl="1"/>
                <a:r>
                  <a:rPr lang="en-AU" sz="1800" dirty="0"/>
                  <a:t>No space is allocated in extendible hashing for future growth, but additional buckets can be allocated dynamically as needed</a:t>
                </a:r>
              </a:p>
            </p:txBody>
          </p:sp>
        </mc:Choice>
        <mc:Fallback xmlns="">
          <p:sp>
            <p:nvSpPr>
              <p:cNvPr id="104876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5776713" cy="4953000"/>
              </a:xfrm>
              <a:blipFill>
                <a:blip r:embed="rId2"/>
                <a:stretch>
                  <a:fillRect l="-317" t="-616" r="-14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6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23</a:t>
            </a:fld>
            <a:endParaRPr lang="en-US"/>
          </a:p>
        </p:txBody>
      </p:sp>
      <p:pic>
        <p:nvPicPr>
          <p:cNvPr id="209715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88" y="1412776"/>
            <a:ext cx="2509969" cy="4555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8EBCD-6BA3-C840-9DFA-741CF6471E82}"/>
              </a:ext>
            </a:extLst>
          </p:cNvPr>
          <p:cNvSpPr txBox="1"/>
          <p:nvPr/>
        </p:nvSpPr>
        <p:spPr>
          <a:xfrm>
            <a:off x="7095511" y="6488668"/>
            <a:ext cx="20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Example in Tutorial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4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1295400"/>
                <a:ext cx="7556313" cy="53832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Dynamic hashing scheme</a:t>
                </a:r>
              </a:p>
              <a:p>
                <a:pPr lvl="1"/>
                <a:r>
                  <a:rPr lang="en-US" dirty="0"/>
                  <a:t>The file size grows linearly, bucket by bucket</a:t>
                </a:r>
              </a:p>
              <a:p>
                <a:pPr lvl="1"/>
                <a:r>
                  <a:rPr lang="en-US" dirty="0"/>
                  <a:t>No directory</a:t>
                </a:r>
              </a:p>
              <a:p>
                <a:pPr lvl="2"/>
                <a:r>
                  <a:rPr lang="en-US" dirty="0"/>
                  <a:t>The file starts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main buckets</a:t>
                </a:r>
              </a:p>
              <a:p>
                <a:pPr lvl="2"/>
                <a:r>
                  <a:rPr lang="en-US" dirty="0"/>
                  <a:t>Buckets are numbered from 0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family of hash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Initial hashing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doubles the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Still has overflow</a:t>
                </a:r>
              </a:p>
              <a:p>
                <a:pPr lvl="2"/>
                <a:r>
                  <a:rPr lang="en-US" dirty="0"/>
                  <a:t>Split only when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𝑏𝑢𝑐𝑘𝑒𝑡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𝑐𝑎𝑝𝑎𝑐𝑖𝑡𝑦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 is met</a:t>
                </a:r>
              </a:p>
              <a:p>
                <a:pPr lvl="3"/>
                <a:r>
                  <a:rPr lang="en-US" dirty="0"/>
                  <a:t>Otherwise, use overflow page</a:t>
                </a:r>
              </a:p>
              <a:p>
                <a:pPr lvl="2"/>
                <a:r>
                  <a:rPr lang="en-US" dirty="0"/>
                  <a:t>Split the buckets with round-robin</a:t>
                </a:r>
              </a:p>
              <a:p>
                <a:pPr lvl="3"/>
                <a:r>
                  <a:rPr lang="en-US" dirty="0"/>
                  <a:t>Round ends when all initial buckets are split</a:t>
                </a:r>
              </a:p>
              <a:p>
                <a:pPr lvl="3"/>
                <a:r>
                  <a:rPr lang="en-US" dirty="0"/>
                  <a:t>Only two neighboring hash functions exist at the time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104874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1295400"/>
                <a:ext cx="7556313" cy="5383212"/>
              </a:xfrm>
              <a:blipFill>
                <a:blip r:embed="rId2"/>
                <a:stretch>
                  <a:fillRect l="-336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4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1295400"/>
                <a:ext cx="6331749" cy="4953000"/>
              </a:xfrm>
            </p:spPr>
            <p:txBody>
              <a:bodyPr/>
              <a:lstStyle/>
              <a:p>
                <a:r>
                  <a:rPr lang="en-US" dirty="0"/>
                  <a:t>We keep the following info: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a pointer to the bucket that should be split next  </a:t>
                </a:r>
              </a:p>
              <a:p>
                <a:pPr lvl="1"/>
                <a:r>
                  <a:rPr lang="en-US" dirty="0"/>
                  <a:t>Initially,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0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have been split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to be split</a:t>
                </a:r>
              </a:p>
              <a:p>
                <a:r>
                  <a:rPr lang="en-US" dirty="0"/>
                  <a:t>Search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𝑙𝑒𝑣𝑒𝑙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Search inside the bucket</a:t>
                </a:r>
              </a:p>
              <a:p>
                <a:pPr lvl="1"/>
                <a:r>
                  <a:rPr lang="en-US" dirty="0"/>
                  <a:t>Otherwise, also 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𝑙𝑒𝑣𝑒𝑙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find out the exact location</a:t>
                </a:r>
              </a:p>
            </p:txBody>
          </p:sp>
        </mc:Choice>
        <mc:Fallback xmlns="">
          <p:sp>
            <p:nvSpPr>
              <p:cNvPr id="104874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1295400"/>
                <a:ext cx="6331749" cy="4953000"/>
              </a:xfrm>
              <a:blipFill>
                <a:blip r:embed="rId2"/>
                <a:stretch>
                  <a:fillRect l="-400" t="-1023" r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25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72D58-F828-9548-B79D-B22535AB2190}"/>
              </a:ext>
            </a:extLst>
          </p:cNvPr>
          <p:cNvGrpSpPr/>
          <p:nvPr/>
        </p:nvGrpSpPr>
        <p:grpSpPr>
          <a:xfrm>
            <a:off x="7205480" y="2427147"/>
            <a:ext cx="430213" cy="3211513"/>
            <a:chOff x="4260850" y="2498725"/>
            <a:chExt cx="430213" cy="3211513"/>
          </a:xfrm>
        </p:grpSpPr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074DA3CC-7E6B-5245-BD9E-D7A01BF8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498725"/>
              <a:ext cx="430213" cy="3211513"/>
            </a:xfrm>
            <a:custGeom>
              <a:avLst/>
              <a:gdLst>
                <a:gd name="T0" fmla="*/ 0 w 271"/>
                <a:gd name="T1" fmla="*/ 0 h 2023"/>
                <a:gd name="T2" fmla="*/ 270 w 271"/>
                <a:gd name="T3" fmla="*/ 0 h 2023"/>
                <a:gd name="T4" fmla="*/ 270 w 271"/>
                <a:gd name="T5" fmla="*/ 2022 h 2023"/>
                <a:gd name="T6" fmla="*/ 0 w 271"/>
                <a:gd name="T7" fmla="*/ 2022 h 2023"/>
                <a:gd name="T8" fmla="*/ 0 w 271"/>
                <a:gd name="T9" fmla="*/ 0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023">
                  <a:moveTo>
                    <a:pt x="0" y="0"/>
                  </a:moveTo>
                  <a:lnTo>
                    <a:pt x="270" y="0"/>
                  </a:lnTo>
                  <a:lnTo>
                    <a:pt x="270" y="2022"/>
                  </a:lnTo>
                  <a:lnTo>
                    <a:pt x="0" y="2022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D8B5FA39-70B9-9F4E-8DCB-338D586E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485298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B5E8601D-7B3E-014B-9B57-017230E39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496093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6E33014D-740E-B44D-AE4F-808E2920E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067300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24B1B315-12E9-A34B-B399-A46ADA082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173663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7373DA5E-10BC-6D43-8A84-A096ED596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173663"/>
              <a:ext cx="430213" cy="536575"/>
            </a:xfrm>
            <a:custGeom>
              <a:avLst/>
              <a:gdLst>
                <a:gd name="T0" fmla="*/ 0 w 271"/>
                <a:gd name="T1" fmla="*/ 0 h 338"/>
                <a:gd name="T2" fmla="*/ 270 w 271"/>
                <a:gd name="T3" fmla="*/ 0 h 338"/>
                <a:gd name="T4" fmla="*/ 270 w 271"/>
                <a:gd name="T5" fmla="*/ 337 h 338"/>
                <a:gd name="T6" fmla="*/ 0 w 271"/>
                <a:gd name="T7" fmla="*/ 337 h 338"/>
                <a:gd name="T8" fmla="*/ 0 w 271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338">
                  <a:moveTo>
                    <a:pt x="0" y="0"/>
                  </a:moveTo>
                  <a:lnTo>
                    <a:pt x="270" y="0"/>
                  </a:lnTo>
                  <a:lnTo>
                    <a:pt x="270" y="337"/>
                  </a:lnTo>
                  <a:lnTo>
                    <a:pt x="0" y="337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C05D9860-32FD-8C48-930E-906D68D6A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60228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1DE330A3-75C5-CE40-BB4A-D368568C8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49433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B4468AF6-B7CE-9240-8DA4-CD507F027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387975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13437BD1-9368-F345-97A3-CA1E5AE96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281613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0A769207-6167-5C46-AB20-4C4AB7489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498725"/>
              <a:ext cx="430213" cy="536575"/>
            </a:xfrm>
            <a:custGeom>
              <a:avLst/>
              <a:gdLst>
                <a:gd name="T0" fmla="*/ 0 w 271"/>
                <a:gd name="T1" fmla="*/ 0 h 338"/>
                <a:gd name="T2" fmla="*/ 270 w 271"/>
                <a:gd name="T3" fmla="*/ 0 h 338"/>
                <a:gd name="T4" fmla="*/ 270 w 271"/>
                <a:gd name="T5" fmla="*/ 337 h 338"/>
                <a:gd name="T6" fmla="*/ 0 w 271"/>
                <a:gd name="T7" fmla="*/ 337 h 338"/>
                <a:gd name="T8" fmla="*/ 0 w 271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338">
                  <a:moveTo>
                    <a:pt x="0" y="0"/>
                  </a:moveTo>
                  <a:lnTo>
                    <a:pt x="270" y="0"/>
                  </a:lnTo>
                  <a:lnTo>
                    <a:pt x="270" y="337"/>
                  </a:lnTo>
                  <a:lnTo>
                    <a:pt x="0" y="337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3627645C-8889-0541-A879-DD91BF79C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60508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4A64FBED-CF92-CA49-A9A5-8D88C3F29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71303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A30705A3-C1FD-9542-A26C-A36C1543D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819400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DDF4E6D1-5B61-7441-8C6A-39B85AE61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927350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5B5508FE-BE03-2B4C-B425-E760457E2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3033713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E5D956C6-3D1A-EC45-8E1F-C63746A5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3141663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624415CB-6965-8346-AD51-5D6247FFB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3248025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49">
              <a:extLst>
                <a:ext uri="{FF2B5EF4-FFF2-40B4-BE49-F238E27FC236}">
                  <a16:creationId xmlns:a16="http://schemas.microsoft.com/office/drawing/2014/main" id="{E2FBA6AC-FD39-0C4A-ADB3-F50124192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335438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0F66C3-49E1-8142-8D1C-8E4450CADE2B}"/>
                  </a:ext>
                </a:extLst>
              </p:cNvPr>
              <p:cNvSpPr txBox="1"/>
              <p:nvPr/>
            </p:nvSpPr>
            <p:spPr>
              <a:xfrm>
                <a:off x="6057934" y="2808246"/>
                <a:ext cx="73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Next: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0F66C3-49E1-8142-8D1C-8E4450CAD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34" y="2808246"/>
                <a:ext cx="734368" cy="307777"/>
              </a:xfrm>
              <a:prstGeom prst="rect">
                <a:avLst/>
              </a:prstGeom>
              <a:blipFill>
                <a:blip r:embed="rId3"/>
                <a:stretch>
                  <a:fillRect l="-169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CCAF16-4063-D24E-B824-FDEB2A19DAEE}"/>
              </a:ext>
            </a:extLst>
          </p:cNvPr>
          <p:cNvCxnSpPr>
            <a:stCxn id="26" idx="3"/>
            <a:endCxn id="17" idx="3"/>
          </p:cNvCxnSpPr>
          <p:nvPr/>
        </p:nvCxnSpPr>
        <p:spPr>
          <a:xfrm>
            <a:off x="6792302" y="2962135"/>
            <a:ext cx="4131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C318B9-A0BE-BC41-9665-D70D042299B1}"/>
                  </a:ext>
                </a:extLst>
              </p:cNvPr>
              <p:cNvSpPr txBox="1"/>
              <p:nvPr/>
            </p:nvSpPr>
            <p:spPr>
              <a:xfrm>
                <a:off x="6135789" y="3879014"/>
                <a:ext cx="6486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C318B9-A0BE-BC41-9665-D70D04229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789" y="3879014"/>
                <a:ext cx="64863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eft Brace 28">
            <a:extLst>
              <a:ext uri="{FF2B5EF4-FFF2-40B4-BE49-F238E27FC236}">
                <a16:creationId xmlns:a16="http://schemas.microsoft.com/office/drawing/2014/main" id="{19D218EE-EEF4-D54D-A68F-B646598B39AC}"/>
              </a:ext>
            </a:extLst>
          </p:cNvPr>
          <p:cNvSpPr/>
          <p:nvPr/>
        </p:nvSpPr>
        <p:spPr>
          <a:xfrm>
            <a:off x="6792302" y="2427146"/>
            <a:ext cx="269162" cy="2674931"/>
          </a:xfrm>
          <a:prstGeom prst="leftBrace">
            <a:avLst>
              <a:gd name="adj1" fmla="val 44093"/>
              <a:gd name="adj2" fmla="val 6152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1DE55C-2FFE-D141-99EE-A58E385F8AFA}"/>
                  </a:ext>
                </a:extLst>
              </p:cNvPr>
              <p:cNvSpPr txBox="1"/>
              <p:nvPr/>
            </p:nvSpPr>
            <p:spPr>
              <a:xfrm>
                <a:off x="6057934" y="5175795"/>
                <a:ext cx="818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41DE55C-2FFE-D141-99EE-A58E385F8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34" y="5175795"/>
                <a:ext cx="81855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1D752828-F330-1445-834D-4892F10386E4}"/>
              </a:ext>
            </a:extLst>
          </p:cNvPr>
          <p:cNvSpPr/>
          <p:nvPr/>
        </p:nvSpPr>
        <p:spPr>
          <a:xfrm>
            <a:off x="6853403" y="5109618"/>
            <a:ext cx="221100" cy="536575"/>
          </a:xfrm>
          <a:prstGeom prst="leftBrace">
            <a:avLst>
              <a:gd name="adj1" fmla="val 30100"/>
              <a:gd name="adj2" fmla="val 4743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8CC1F609-877E-8F4A-BDDB-EA2FC56914CF}"/>
              </a:ext>
            </a:extLst>
          </p:cNvPr>
          <p:cNvSpPr/>
          <p:nvPr/>
        </p:nvSpPr>
        <p:spPr>
          <a:xfrm flipH="1">
            <a:off x="7737359" y="2446258"/>
            <a:ext cx="285568" cy="488991"/>
          </a:xfrm>
          <a:prstGeom prst="leftBrace">
            <a:avLst>
              <a:gd name="adj1" fmla="val 44093"/>
              <a:gd name="adj2" fmla="val 6152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722358-653E-AF47-817A-BE94CED7ADCA}"/>
              </a:ext>
            </a:extLst>
          </p:cNvPr>
          <p:cNvSpPr txBox="1"/>
          <p:nvPr/>
        </p:nvSpPr>
        <p:spPr>
          <a:xfrm>
            <a:off x="8058600" y="257377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F2C8A45F-FEDD-AD4B-AB06-0E111B32F420}"/>
              </a:ext>
            </a:extLst>
          </p:cNvPr>
          <p:cNvSpPr/>
          <p:nvPr/>
        </p:nvSpPr>
        <p:spPr>
          <a:xfrm flipH="1">
            <a:off x="7737359" y="2972843"/>
            <a:ext cx="285568" cy="2129234"/>
          </a:xfrm>
          <a:prstGeom prst="leftBrace">
            <a:avLst>
              <a:gd name="adj1" fmla="val 44093"/>
              <a:gd name="adj2" fmla="val 6152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3532B8-FA2B-5E40-A0ED-B774C82813B3}"/>
              </a:ext>
            </a:extLst>
          </p:cNvPr>
          <p:cNvSpPr txBox="1"/>
          <p:nvPr/>
        </p:nvSpPr>
        <p:spPr>
          <a:xfrm>
            <a:off x="8111430" y="4084778"/>
            <a:ext cx="753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Split</a:t>
            </a:r>
          </a:p>
        </p:txBody>
      </p:sp>
    </p:spTree>
    <p:extLst>
      <p:ext uri="{BB962C8B-B14F-4D97-AF65-F5344CB8AC3E}">
        <p14:creationId xmlns:p14="http://schemas.microsoft.com/office/powerpoint/2010/main" val="1280591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of a Record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3" y="1295400"/>
                <a:ext cx="5290299" cy="5562600"/>
              </a:xfrm>
            </p:spPr>
            <p:txBody>
              <a:bodyPr>
                <a:normAutofit fontScale="8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If there is a collision, do:</a:t>
                </a:r>
              </a:p>
              <a:p>
                <a:r>
                  <a:rPr lang="en-US" dirty="0"/>
                  <a:t>Push record to an overflow bucket</a:t>
                </a:r>
              </a:p>
              <a:p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Grow</a:t>
                </a:r>
                <a:r>
                  <a:rPr lang="en-US" dirty="0"/>
                  <a:t>) A new bucket is appended at the end of the hash table</a:t>
                </a:r>
              </a:p>
              <a:p>
                <a:r>
                  <a:rPr lang="en-US" dirty="0"/>
                  <a:t>(</a:t>
                </a:r>
                <a:r>
                  <a:rPr lang="en-US" dirty="0">
                    <a:solidFill>
                      <a:srgbClr val="0000FF"/>
                    </a:solidFill>
                  </a:rPr>
                  <a:t>Split</a:t>
                </a:r>
                <a:r>
                  <a:rPr lang="en-US" dirty="0"/>
                  <a:t>) Records in bucket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(including those in the overflow space) are hashed again using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(2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(will return either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These records will either remain in bucket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or in bucket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(all original buckets have been split) 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i="1" baseline="-2500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(4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487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3" y="1295400"/>
                <a:ext cx="5290299" cy="5562600"/>
              </a:xfrm>
              <a:blipFill>
                <a:blip r:embed="rId3"/>
                <a:stretch>
                  <a:fillRect l="-1382" t="-19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5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26</a:t>
            </a:fld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BBD9103-B02F-A64D-BA13-4B84DAA05ADE}"/>
              </a:ext>
            </a:extLst>
          </p:cNvPr>
          <p:cNvGrpSpPr/>
          <p:nvPr/>
        </p:nvGrpSpPr>
        <p:grpSpPr>
          <a:xfrm>
            <a:off x="7205480" y="2427147"/>
            <a:ext cx="430213" cy="3211513"/>
            <a:chOff x="4260850" y="2498725"/>
            <a:chExt cx="430213" cy="3211513"/>
          </a:xfrm>
        </p:grpSpPr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CB42B9C6-CF2F-EE40-A3A3-E0EBC6F24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498725"/>
              <a:ext cx="430213" cy="3211513"/>
            </a:xfrm>
            <a:custGeom>
              <a:avLst/>
              <a:gdLst>
                <a:gd name="T0" fmla="*/ 0 w 271"/>
                <a:gd name="T1" fmla="*/ 0 h 2023"/>
                <a:gd name="T2" fmla="*/ 270 w 271"/>
                <a:gd name="T3" fmla="*/ 0 h 2023"/>
                <a:gd name="T4" fmla="*/ 270 w 271"/>
                <a:gd name="T5" fmla="*/ 2022 h 2023"/>
                <a:gd name="T6" fmla="*/ 0 w 271"/>
                <a:gd name="T7" fmla="*/ 2022 h 2023"/>
                <a:gd name="T8" fmla="*/ 0 w 271"/>
                <a:gd name="T9" fmla="*/ 0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023">
                  <a:moveTo>
                    <a:pt x="0" y="0"/>
                  </a:moveTo>
                  <a:lnTo>
                    <a:pt x="270" y="0"/>
                  </a:lnTo>
                  <a:lnTo>
                    <a:pt x="270" y="2022"/>
                  </a:lnTo>
                  <a:lnTo>
                    <a:pt x="0" y="2022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8BAAD63E-91C0-9245-88E6-A5611D61D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485298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5C706B8B-98CE-BE43-B106-DC554E49C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496093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C801DC07-BC8C-8D46-AB68-8598D27A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067300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0D7F047E-A97A-4146-9491-D12FC66FB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173663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E1A1A327-F106-C841-9532-35E960782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173663"/>
              <a:ext cx="430213" cy="536575"/>
            </a:xfrm>
            <a:custGeom>
              <a:avLst/>
              <a:gdLst>
                <a:gd name="T0" fmla="*/ 0 w 271"/>
                <a:gd name="T1" fmla="*/ 0 h 338"/>
                <a:gd name="T2" fmla="*/ 270 w 271"/>
                <a:gd name="T3" fmla="*/ 0 h 338"/>
                <a:gd name="T4" fmla="*/ 270 w 271"/>
                <a:gd name="T5" fmla="*/ 337 h 338"/>
                <a:gd name="T6" fmla="*/ 0 w 271"/>
                <a:gd name="T7" fmla="*/ 337 h 338"/>
                <a:gd name="T8" fmla="*/ 0 w 271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338">
                  <a:moveTo>
                    <a:pt x="0" y="0"/>
                  </a:moveTo>
                  <a:lnTo>
                    <a:pt x="270" y="0"/>
                  </a:lnTo>
                  <a:lnTo>
                    <a:pt x="270" y="337"/>
                  </a:lnTo>
                  <a:lnTo>
                    <a:pt x="0" y="337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2952760A-F990-0C47-8BA8-7FCF688F6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60228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6AFA0B23-FED1-E64B-8554-C66AD348B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49433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5A73614-7BA1-804D-A317-CBB22AF04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387975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99001E1A-B154-3B43-97AD-6AB31BE02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281613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618FFD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A104F8FB-98DA-7D4F-A1BF-D4BAB98C6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498725"/>
              <a:ext cx="430213" cy="536575"/>
            </a:xfrm>
            <a:custGeom>
              <a:avLst/>
              <a:gdLst>
                <a:gd name="T0" fmla="*/ 0 w 271"/>
                <a:gd name="T1" fmla="*/ 0 h 338"/>
                <a:gd name="T2" fmla="*/ 270 w 271"/>
                <a:gd name="T3" fmla="*/ 0 h 338"/>
                <a:gd name="T4" fmla="*/ 270 w 271"/>
                <a:gd name="T5" fmla="*/ 337 h 338"/>
                <a:gd name="T6" fmla="*/ 0 w 271"/>
                <a:gd name="T7" fmla="*/ 337 h 338"/>
                <a:gd name="T8" fmla="*/ 0 w 271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338">
                  <a:moveTo>
                    <a:pt x="0" y="0"/>
                  </a:moveTo>
                  <a:lnTo>
                    <a:pt x="270" y="0"/>
                  </a:lnTo>
                  <a:lnTo>
                    <a:pt x="270" y="337"/>
                  </a:lnTo>
                  <a:lnTo>
                    <a:pt x="0" y="337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CE23D207-4A19-F243-B8F5-2CDB8E99C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60508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4CD19E0C-FD39-F04D-8908-406A317B5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71303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2246B086-D0B3-E14B-B535-B42584984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819400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B9E5A955-8C9C-6843-8A9F-F0BC116F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2927350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C0128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76858FA-308A-C44B-8F27-A2A775A53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3033713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2BE150AE-52DB-8B49-999A-CA4685BEE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3141663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4B49D462-77C9-584B-804A-2EF510C80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3248025"/>
              <a:ext cx="430213" cy="1588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2C30E3E-089E-F645-9C33-2BC501530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3354388"/>
              <a:ext cx="430213" cy="1587"/>
            </a:xfrm>
            <a:custGeom>
              <a:avLst/>
              <a:gdLst>
                <a:gd name="T0" fmla="*/ 0 w 271"/>
                <a:gd name="T1" fmla="*/ 0 h 1"/>
                <a:gd name="T2" fmla="*/ 270 w 271"/>
                <a:gd name="T3" fmla="*/ 0 h 1"/>
                <a:gd name="T4" fmla="*/ 0 w 27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1" h="1">
                  <a:moveTo>
                    <a:pt x="0" y="0"/>
                  </a:moveTo>
                  <a:lnTo>
                    <a:pt x="270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CC99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47BC52F-5E81-1941-9482-CB6838F20441}"/>
                  </a:ext>
                </a:extLst>
              </p:cNvPr>
              <p:cNvSpPr txBox="1"/>
              <p:nvPr/>
            </p:nvSpPr>
            <p:spPr>
              <a:xfrm>
                <a:off x="6057934" y="2808246"/>
                <a:ext cx="7343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Next: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47BC52F-5E81-1941-9482-CB6838F20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34" y="2808246"/>
                <a:ext cx="734368" cy="307777"/>
              </a:xfrm>
              <a:prstGeom prst="rect">
                <a:avLst/>
              </a:prstGeom>
              <a:blipFill>
                <a:blip r:embed="rId4"/>
                <a:stretch>
                  <a:fillRect l="-169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5E7C10-66E4-6C43-9BA2-49B62F736DD4}"/>
              </a:ext>
            </a:extLst>
          </p:cNvPr>
          <p:cNvCxnSpPr>
            <a:stCxn id="114" idx="3"/>
            <a:endCxn id="105" idx="3"/>
          </p:cNvCxnSpPr>
          <p:nvPr/>
        </p:nvCxnSpPr>
        <p:spPr>
          <a:xfrm>
            <a:off x="6792302" y="2962135"/>
            <a:ext cx="4131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5AF467D-15BA-B245-BB1F-404DC68265EC}"/>
                  </a:ext>
                </a:extLst>
              </p:cNvPr>
              <p:cNvSpPr txBox="1"/>
              <p:nvPr/>
            </p:nvSpPr>
            <p:spPr>
              <a:xfrm>
                <a:off x="6135789" y="3879014"/>
                <a:ext cx="6486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5AF467D-15BA-B245-BB1F-404DC6826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789" y="3879014"/>
                <a:ext cx="64863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Left Brace 116">
            <a:extLst>
              <a:ext uri="{FF2B5EF4-FFF2-40B4-BE49-F238E27FC236}">
                <a16:creationId xmlns:a16="http://schemas.microsoft.com/office/drawing/2014/main" id="{9333629B-5EC3-BF4D-8663-D6684FB3224E}"/>
              </a:ext>
            </a:extLst>
          </p:cNvPr>
          <p:cNvSpPr/>
          <p:nvPr/>
        </p:nvSpPr>
        <p:spPr>
          <a:xfrm>
            <a:off x="6792302" y="2427146"/>
            <a:ext cx="269162" cy="2674931"/>
          </a:xfrm>
          <a:prstGeom prst="leftBrace">
            <a:avLst>
              <a:gd name="adj1" fmla="val 44093"/>
              <a:gd name="adj2" fmla="val 6152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FAC2125-80A8-7C41-B283-3FAFF0A73018}"/>
                  </a:ext>
                </a:extLst>
              </p:cNvPr>
              <p:cNvSpPr txBox="1"/>
              <p:nvPr/>
            </p:nvSpPr>
            <p:spPr>
              <a:xfrm>
                <a:off x="6057934" y="5175795"/>
                <a:ext cx="8185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FAC2125-80A8-7C41-B283-3FAFF0A7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34" y="5175795"/>
                <a:ext cx="81855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Left Brace 118">
            <a:extLst>
              <a:ext uri="{FF2B5EF4-FFF2-40B4-BE49-F238E27FC236}">
                <a16:creationId xmlns:a16="http://schemas.microsoft.com/office/drawing/2014/main" id="{AFB33C93-D969-254B-8823-73CD357ADDF3}"/>
              </a:ext>
            </a:extLst>
          </p:cNvPr>
          <p:cNvSpPr/>
          <p:nvPr/>
        </p:nvSpPr>
        <p:spPr>
          <a:xfrm>
            <a:off x="6853403" y="5109618"/>
            <a:ext cx="221100" cy="536575"/>
          </a:xfrm>
          <a:prstGeom prst="leftBrace">
            <a:avLst>
              <a:gd name="adj1" fmla="val 30100"/>
              <a:gd name="adj2" fmla="val 4743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49965880-F54F-2247-9B9C-442F0F31A166}"/>
              </a:ext>
            </a:extLst>
          </p:cNvPr>
          <p:cNvSpPr/>
          <p:nvPr/>
        </p:nvSpPr>
        <p:spPr>
          <a:xfrm flipH="1">
            <a:off x="7737359" y="2446258"/>
            <a:ext cx="285568" cy="488991"/>
          </a:xfrm>
          <a:prstGeom prst="leftBrace">
            <a:avLst>
              <a:gd name="adj1" fmla="val 44093"/>
              <a:gd name="adj2" fmla="val 6152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4D14DF7-0643-2E41-B09D-7D3DB63C3EBF}"/>
              </a:ext>
            </a:extLst>
          </p:cNvPr>
          <p:cNvSpPr txBox="1"/>
          <p:nvPr/>
        </p:nvSpPr>
        <p:spPr>
          <a:xfrm>
            <a:off x="8058600" y="257377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0688D0AB-E86A-AB4D-AFD5-CADD949D7EFE}"/>
              </a:ext>
            </a:extLst>
          </p:cNvPr>
          <p:cNvSpPr/>
          <p:nvPr/>
        </p:nvSpPr>
        <p:spPr>
          <a:xfrm flipH="1">
            <a:off x="7737359" y="2972843"/>
            <a:ext cx="285568" cy="2129234"/>
          </a:xfrm>
          <a:prstGeom prst="leftBrace">
            <a:avLst>
              <a:gd name="adj1" fmla="val 44093"/>
              <a:gd name="adj2" fmla="val 6152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AD6507F-FEDC-B349-B3B3-C080AF444790}"/>
              </a:ext>
            </a:extLst>
          </p:cNvPr>
          <p:cNvSpPr txBox="1"/>
          <p:nvPr/>
        </p:nvSpPr>
        <p:spPr>
          <a:xfrm>
            <a:off x="8111430" y="4084778"/>
            <a:ext cx="753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 Split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Hashing</a:t>
            </a:r>
          </a:p>
        </p:txBody>
      </p:sp>
      <p:sp>
        <p:nvSpPr>
          <p:cNvPr id="10487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5000"/>
          </a:bodyPr>
          <a:lstStyle/>
          <a:p>
            <a:r>
              <a:rPr lang="en-US" dirty="0"/>
              <a:t>Advantage</a:t>
            </a:r>
          </a:p>
          <a:p>
            <a:pPr lvl="1"/>
            <a:r>
              <a:rPr lang="en-US" dirty="0"/>
              <a:t>The file size grows linearly, bucket by bucket</a:t>
            </a:r>
          </a:p>
          <a:p>
            <a:r>
              <a:rPr lang="en-US" dirty="0"/>
              <a:t>Disadvantage</a:t>
            </a:r>
          </a:p>
          <a:p>
            <a:pPr lvl="1"/>
            <a:r>
              <a:rPr lang="en-US" dirty="0"/>
              <a:t>No guarantee that a split relieves the overloaded bucket </a:t>
            </a:r>
          </a:p>
          <a:p>
            <a:pPr lvl="1"/>
            <a:r>
              <a:rPr lang="en-US" dirty="0"/>
              <a:t>Still requires overflow buckets and chaining</a:t>
            </a:r>
          </a:p>
        </p:txBody>
      </p:sp>
      <p:sp>
        <p:nvSpPr>
          <p:cNvPr id="10487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Summary</a:t>
            </a:r>
          </a:p>
        </p:txBody>
      </p:sp>
      <p:sp>
        <p:nvSpPr>
          <p:cNvPr id="10487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5000"/>
          </a:bodyPr>
          <a:lstStyle/>
          <a:p>
            <a:r>
              <a:rPr lang="en-US" dirty="0"/>
              <a:t>Best for equality search, bad for range search</a:t>
            </a:r>
          </a:p>
          <a:p>
            <a:r>
              <a:rPr lang="en-US" dirty="0"/>
              <a:t>Static Hashing can lead to long overflow chain</a:t>
            </a:r>
          </a:p>
          <a:p>
            <a:r>
              <a:rPr lang="en-US" dirty="0"/>
              <a:t>Extendible Hashing avoids overflow by splitting a full bucket when a new data entry is added</a:t>
            </a:r>
          </a:p>
          <a:p>
            <a:pPr lvl="1"/>
            <a:r>
              <a:rPr lang="en-US" dirty="0"/>
              <a:t>Directory to keep track of buckets, doubles periodically</a:t>
            </a:r>
          </a:p>
          <a:p>
            <a:pPr lvl="1"/>
            <a:r>
              <a:rPr lang="en-US" dirty="0"/>
              <a:t>Can be large with skewed data</a:t>
            </a:r>
          </a:p>
          <a:p>
            <a:r>
              <a:rPr lang="en-US" dirty="0"/>
              <a:t>Linear Hashing avoids directory by splitting buckets round-robin, and using overflow pages</a:t>
            </a:r>
          </a:p>
          <a:p>
            <a:pPr lvl="1"/>
            <a:r>
              <a:rPr lang="en-US" dirty="0"/>
              <a:t>Overflow pages not likely to be long</a:t>
            </a:r>
          </a:p>
          <a:p>
            <a:pPr lvl="1"/>
            <a:r>
              <a:rPr lang="en-US" dirty="0"/>
              <a:t>Space utilization could be lower than Extendible Hashing</a:t>
            </a:r>
          </a:p>
        </p:txBody>
      </p:sp>
      <p:sp>
        <p:nvSpPr>
          <p:cNvPr id="10487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08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B-Tree</a:t>
            </a:r>
          </a:p>
        </p:txBody>
      </p:sp>
      <p:sp>
        <p:nvSpPr>
          <p:cNvPr id="1048763" name="Content Placeholder 2"/>
          <p:cNvSpPr>
            <a:spLocks noGrp="1"/>
          </p:cNvSpPr>
          <p:nvPr>
            <p:ph idx="1"/>
          </p:nvPr>
        </p:nvSpPr>
        <p:spPr>
          <a:xfrm>
            <a:off x="498475" y="1295400"/>
            <a:ext cx="4217542" cy="495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does “B” stands for?</a:t>
            </a:r>
          </a:p>
          <a:p>
            <a:r>
              <a:rPr lang="en-US" dirty="0">
                <a:solidFill>
                  <a:schemeClr val="tx1"/>
                </a:solidFill>
              </a:rPr>
              <a:t>How to perform a search for a given key value?</a:t>
            </a:r>
          </a:p>
          <a:p>
            <a:r>
              <a:rPr lang="en-US" dirty="0">
                <a:solidFill>
                  <a:schemeClr val="tx1"/>
                </a:solidFill>
              </a:rPr>
              <a:t>How to insert a value?</a:t>
            </a:r>
          </a:p>
          <a:p>
            <a:r>
              <a:rPr lang="en-US" dirty="0">
                <a:solidFill>
                  <a:schemeClr val="tx1"/>
                </a:solidFill>
              </a:rPr>
              <a:t>Any overhead? </a:t>
            </a:r>
          </a:p>
          <a:p>
            <a:r>
              <a:rPr lang="en-US" dirty="0">
                <a:solidFill>
                  <a:schemeClr val="tx1"/>
                </a:solidFill>
              </a:rPr>
              <a:t>When to create a B-tree index, and on what attributes?</a:t>
            </a:r>
          </a:p>
          <a:p>
            <a:endParaRPr lang="en-US" dirty="0"/>
          </a:p>
        </p:txBody>
      </p:sp>
      <p:sp>
        <p:nvSpPr>
          <p:cNvPr id="10487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t>29</a:t>
            </a:fld>
            <a:endParaRPr lang="uk-UA"/>
          </a:p>
        </p:txBody>
      </p:sp>
      <p:pic>
        <p:nvPicPr>
          <p:cNvPr id="209715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130" y="2276872"/>
            <a:ext cx="4709654" cy="2584791"/>
          </a:xfrm>
          <a:prstGeom prst="rect">
            <a:avLst/>
          </a:prstGeom>
        </p:spPr>
      </p:pic>
      <p:sp>
        <p:nvSpPr>
          <p:cNvPr id="1048765" name="Text Box 4"/>
          <p:cNvSpPr txBox="1">
            <a:spLocks noChangeArrowheads="1"/>
          </p:cNvSpPr>
          <p:nvPr/>
        </p:nvSpPr>
        <p:spPr bwMode="auto">
          <a:xfrm>
            <a:off x="3811712" y="6331121"/>
            <a:ext cx="522007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is-IS" sz="2000" i="1" dirty="0">
                <a:solidFill>
                  <a:srgbClr val="C00000"/>
                </a:solidFill>
              </a:rPr>
              <a:t>…</a:t>
            </a:r>
            <a:r>
              <a:rPr lang="en-US" sz="2000" i="1" dirty="0">
                <a:solidFill>
                  <a:srgbClr val="C00000"/>
                </a:solidFill>
              </a:rPr>
              <a:t>B-tree and B</a:t>
            </a:r>
            <a:r>
              <a:rPr lang="en-US" sz="2000" i="1" baseline="30000" dirty="0">
                <a:solidFill>
                  <a:srgbClr val="C00000"/>
                </a:solidFill>
              </a:rPr>
              <a:t>+</a:t>
            </a:r>
            <a:r>
              <a:rPr lang="en-US" sz="2000" i="1" dirty="0">
                <a:solidFill>
                  <a:srgbClr val="C00000"/>
                </a:solidFill>
              </a:rPr>
              <a:t>-tree: what’s the difference?</a:t>
            </a:r>
            <a:endParaRPr lang="is-IS" sz="2000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Learning Objectives</a:t>
            </a:r>
          </a:p>
        </p:txBody>
      </p:sp>
      <p:sp>
        <p:nvSpPr>
          <p:cNvPr id="104860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466014" cy="5320366"/>
          </a:xfrm>
        </p:spPr>
        <p:txBody>
          <a:bodyPr>
            <a:normAutofit/>
          </a:bodyPr>
          <a:lstStyle/>
          <a:p>
            <a:r>
              <a:rPr lang="en-AU" dirty="0"/>
              <a:t>What we will cover</a:t>
            </a:r>
          </a:p>
          <a:p>
            <a:pPr lvl="1"/>
            <a:r>
              <a:rPr lang="en-AU" dirty="0"/>
              <a:t>Basic principles of managing multidimensional data</a:t>
            </a:r>
          </a:p>
          <a:p>
            <a:pPr lvl="2"/>
            <a:r>
              <a:rPr lang="en-AU" dirty="0"/>
              <a:t>2-D as example</a:t>
            </a:r>
          </a:p>
          <a:p>
            <a:pPr lvl="2"/>
            <a:r>
              <a:rPr lang="en-AU" dirty="0"/>
              <a:t>How to construct index</a:t>
            </a:r>
          </a:p>
          <a:p>
            <a:pPr lvl="1"/>
            <a:r>
              <a:rPr lang="en-AU" dirty="0"/>
              <a:t>Representative data access methods for point, line and polygon data</a:t>
            </a:r>
          </a:p>
          <a:p>
            <a:pPr lvl="2"/>
            <a:r>
              <a:rPr lang="en-AU" dirty="0"/>
              <a:t>How to use index</a:t>
            </a:r>
          </a:p>
          <a:p>
            <a:pPr lvl="1"/>
            <a:r>
              <a:rPr lang="en-AU" dirty="0"/>
              <a:t>Processing of some spatial operations using data access methods</a:t>
            </a:r>
          </a:p>
          <a:p>
            <a:pPr lvl="2"/>
            <a:r>
              <a:rPr lang="en-AU" dirty="0"/>
              <a:t>Point query, Range / Window query, …</a:t>
            </a:r>
          </a:p>
          <a:p>
            <a:r>
              <a:rPr lang="en-AU" dirty="0"/>
              <a:t>Goals</a:t>
            </a:r>
          </a:p>
          <a:p>
            <a:pPr lvl="1"/>
            <a:r>
              <a:rPr lang="en-AU" dirty="0"/>
              <a:t>Understand major types of multidimensional data access methods, and their strengths and limits</a:t>
            </a:r>
          </a:p>
          <a:p>
            <a:pPr lvl="1"/>
            <a:r>
              <a:rPr lang="en-AU" dirty="0"/>
              <a:t>Understand how point query, window query and join query are processed using various data access methods</a:t>
            </a:r>
          </a:p>
        </p:txBody>
      </p:sp>
      <p:sp>
        <p:nvSpPr>
          <p:cNvPr id="10486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499" cy="49530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Each leaf node has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data elements,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only exception takes place when the leaf is the root, in which case it can have any number of elements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All the leaf nodes are at the same level</a:t>
                </a:r>
              </a:p>
              <a:p>
                <a:pPr lvl="1"/>
                <a:r>
                  <a:rPr lang="en-US" dirty="0"/>
                  <a:t>Each internal node has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child nodes</a:t>
                </a:r>
              </a:p>
              <a:p>
                <a:pPr lvl="1"/>
                <a:r>
                  <a:rPr lang="en-US" dirty="0"/>
                  <a:t>Except that the root can have as few as 2 child nodes</a:t>
                </a:r>
              </a:p>
            </p:txBody>
          </p:sp>
        </mc:Choice>
        <mc:Fallback xmlns="">
          <p:sp>
            <p:nvSpPr>
              <p:cNvPr id="10487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499" cy="4953000"/>
              </a:xfrm>
              <a:blipFill>
                <a:blip r:embed="rId3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0017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Structure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475" y="1295400"/>
                <a:ext cx="7691402" cy="49530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For any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denote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the set of elements in the subtree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Now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an internal node with child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All the data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 err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must be strictly smaller than any data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≤ 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stores the smallest element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 dirty="0" err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which is referred to as a routing element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87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7691402" cy="4953000"/>
              </a:xfrm>
              <a:blipFill>
                <a:blip r:embed="rId3"/>
                <a:stretch>
                  <a:fillRect l="-329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t>31</a:t>
            </a:fld>
            <a:endParaRPr lang="uk-U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22532E-5C3D-954C-B78A-B1448BC0D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56" y="4022513"/>
            <a:ext cx="7691402" cy="2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13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Successor and Predecessor Search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475" y="1295400"/>
                <a:ext cx="7691402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Successor and Predecessor Search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a set of real values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successor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/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predecessor of a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smallest/largest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that is at least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/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most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={1, 13, 17, 25}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Successors of 10 and 13 are both 13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Predecessor of 12 is 1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Algorithm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the root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leaf, return the successor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among the elements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Otherwise, find the predecessor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among the elements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487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7691402" cy="4953000"/>
              </a:xfrm>
              <a:blipFill>
                <a:blip r:embed="rId3"/>
                <a:stretch>
                  <a:fillRect l="-329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3291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  <a:r>
              <a:rPr lang="zh-CN" altLang="en-US" dirty="0"/>
              <a:t> </a:t>
            </a:r>
            <a:r>
              <a:rPr lang="en-US" dirty="0"/>
              <a:t>Successor and Predecessor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475" y="1295400"/>
                <a:ext cx="7691402" cy="4953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are accessed to retrieve the successor of 20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Cost = 3 I/</a:t>
                </a:r>
                <a:r>
                  <a:rPr lang="en-US" dirty="0" err="1">
                    <a:solidFill>
                      <a:schemeClr val="tx1"/>
                    </a:solidFill>
                  </a:rPr>
                  <a:t>Os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87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7691402" cy="4953000"/>
              </a:xfrm>
              <a:blipFill>
                <a:blip r:embed="rId3"/>
                <a:stretch>
                  <a:fillRect l="-329" t="-1023" r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t>33</a:t>
            </a:fld>
            <a:endParaRPr lang="uk-U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F8F33-25BA-4241-B82D-11C274DA4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02" y="3140968"/>
            <a:ext cx="792935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90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</a:t>
            </a:r>
            <a:r>
              <a:rPr lang="zh-CN" altLang="en-US" dirty="0"/>
              <a:t> </a:t>
            </a:r>
            <a:r>
              <a:rPr lang="en-US" altLang="zh-CN" dirty="0"/>
              <a:t>Range Query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8475" y="1295400"/>
                <a:ext cx="7691402" cy="4953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Locate the leaf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containing the successor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Report all elements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that fall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If no element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the succeeding leaf node, and go Step 2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=[20,75]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87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7691402" cy="4953000"/>
              </a:xfrm>
              <a:blipFill>
                <a:blip r:embed="rId3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t>34</a:t>
            </a:fld>
            <a:endParaRPr lang="uk-U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98D13-A217-2F48-879C-073E28C48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573" y="4333268"/>
            <a:ext cx="6129952" cy="23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80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098E-AFE2-0D4A-8AFB-2A4A2744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Insertion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452B0-F772-D141-9B91-BA314B998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insert a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into a B-Tree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Find the leaf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that should accommodate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without violating the B-Tree definition,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has no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elements, the insertion is complete</a:t>
                </a:r>
              </a:p>
              <a:p>
                <a:pPr lvl="2"/>
                <a:r>
                  <a:rPr lang="en-US" dirty="0"/>
                  <a:t>Otherwise,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overflows</a:t>
                </a:r>
              </a:p>
              <a:p>
                <a:r>
                  <a:rPr lang="en-US" dirty="0"/>
                  <a:t>Overflow Handling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Create a new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Split the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in two halves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Insert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into the parent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has no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elements, done</a:t>
                </a:r>
              </a:p>
              <a:p>
                <a:pPr lvl="2"/>
                <a:r>
                  <a:rPr lang="en-US" dirty="0"/>
                  <a:t>Otherwise, hand the overflow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 the same way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452B0-F772-D141-9B91-BA314B998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C438F-2B45-594B-BB75-33E484EA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4589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4153-0208-8543-AB1C-76DA9794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Insertion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3259B6-4A28-8244-9310-CB97D95ADC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41249"/>
                <a:ext cx="7556313" cy="4953000"/>
              </a:xfrm>
            </p:spPr>
            <p:txBody>
              <a:bodyPr/>
              <a:lstStyle/>
              <a:p>
                <a:r>
                  <a:rPr lang="en-US" dirty="0"/>
                  <a:t>Insertion of 20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overflow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splits, and generates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=25 </m:t>
                    </m:r>
                  </m:oMath>
                </a14:m>
                <a:r>
                  <a:rPr lang="en-US" dirty="0"/>
                  <a:t>is added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which overflows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3259B6-4A28-8244-9310-CB97D95AD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41249"/>
                <a:ext cx="7556313" cy="4953000"/>
              </a:xfrm>
              <a:blipFill>
                <a:blip r:embed="rId2"/>
                <a:stretch>
                  <a:fillRect l="-336" t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5DC3-2B35-7C4C-B749-A4F508AD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36</a:t>
            </a:fld>
            <a:endParaRPr lang="en-AU"/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CF325A43-33EB-1443-AE9A-09BF045F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535" y="1201823"/>
            <a:ext cx="4876800" cy="1717722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B3AC82AD-3F42-1142-9FF9-76EA912E0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535" y="2961859"/>
            <a:ext cx="4896151" cy="1717722"/>
          </a:xfrm>
          <a:prstGeom prst="rect">
            <a:avLst/>
          </a:prstGeom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38A64A3-E3C6-F64D-8EFA-FB62DE97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872" y="5152590"/>
            <a:ext cx="4896151" cy="1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5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206B-6555-5A48-98E6-DB9CC1FC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179388"/>
            <a:ext cx="7556500" cy="1116012"/>
          </a:xfrm>
        </p:spPr>
        <p:txBody>
          <a:bodyPr/>
          <a:lstStyle/>
          <a:p>
            <a:r>
              <a:rPr lang="en-US" dirty="0"/>
              <a:t>B-Tree Insertion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6432B0-4C96-994B-AA59-D20546039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splits, and generates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added to the root, done!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6432B0-4C96-994B-AA59-D20546039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556313" cy="4953000"/>
              </a:xfrm>
              <a:blipFill>
                <a:blip r:embed="rId2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D0D61-35EF-724E-AF30-B7F885FA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 lang="en-AU" smtClean="0"/>
              <a:t>37</a:t>
            </a:fld>
            <a:endParaRPr lang="en-AU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BBEE1581-17FB-144B-8128-14E74C6BA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488422"/>
            <a:ext cx="6264696" cy="2208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FCBDE-EA9C-1D4B-ACCE-D0239FF88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456085"/>
            <a:ext cx="6464522" cy="221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85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F4D0-BBF8-6244-99D4-9F2B83D2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Deletion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7D917-92EF-E445-83FD-31EAB50304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delete a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a B-Tree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Find the leaf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remove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smallest element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adjust the routing elements in the ancestors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appropriately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the root or has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elements, the deletion is complete</a:t>
                </a:r>
              </a:p>
              <a:p>
                <a:pPr lvl="2"/>
                <a:r>
                  <a:rPr lang="en-US" dirty="0"/>
                  <a:t>Otherwise,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underflows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7D917-92EF-E445-83FD-31EAB5030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1023" r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8063-C3F8-E24B-B65B-64395828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2264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F4D0-BBF8-6244-99D4-9F2B83D2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Deletion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7D917-92EF-E445-83FD-31EAB50304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Underflow Handling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be the node that underﬂows,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be the right sibling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(if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does not have a right sibling,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to its left sibling, and swap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the below):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 contain no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elements in total, perform a </a:t>
                </a:r>
                <a:r>
                  <a:rPr lang="en-US" dirty="0">
                    <a:solidFill>
                      <a:schemeClr val="accent1"/>
                    </a:solidFill>
                  </a:rPr>
                  <a:t>merge</a:t>
                </a:r>
              </a:p>
              <a:p>
                <a:pPr lvl="2"/>
                <a:r>
                  <a:rPr lang="en-US" dirty="0"/>
                  <a:t>Put all the elements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Remove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from the parent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underflows, handle it in the same way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US" dirty="0"/>
                  <a:t>Otherwise, perform a </a:t>
                </a:r>
                <a:r>
                  <a:rPr lang="en-US" dirty="0">
                    <a:solidFill>
                      <a:schemeClr val="accent1"/>
                    </a:solidFill>
                  </a:rPr>
                  <a:t>share</a:t>
                </a:r>
              </a:p>
              <a:p>
                <a:pPr lvl="2"/>
                <a:r>
                  <a:rPr lang="en-US" dirty="0"/>
                  <a:t>Distribute the elements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equally between them</a:t>
                </a:r>
              </a:p>
              <a:p>
                <a:pPr lvl="2"/>
                <a:r>
                  <a:rPr lang="en-US" dirty="0"/>
                  <a:t>Modify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root ends up having only one child, remove the root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7D917-92EF-E445-83FD-31EAB5030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1023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8063-C3F8-E24B-B65B-64395828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118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Readings</a:t>
            </a:r>
          </a:p>
        </p:txBody>
      </p:sp>
      <p:sp>
        <p:nvSpPr>
          <p:cNvPr id="1048612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5833" lnSpcReduction="10000"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R. </a:t>
            </a:r>
            <a:r>
              <a:rPr lang="en-AU" dirty="0" err="1">
                <a:solidFill>
                  <a:schemeClr val="tx1"/>
                </a:solidFill>
                <a:ea typeface="+mn-ea"/>
                <a:cs typeface="+mn-cs"/>
              </a:rPr>
              <a:t>Güting</a:t>
            </a: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, An Introduction to Spatial Database Systems, </a:t>
            </a:r>
            <a:r>
              <a:rPr lang="en-AU" i="1" dirty="0">
                <a:solidFill>
                  <a:schemeClr val="tx1"/>
                </a:solidFill>
                <a:ea typeface="+mn-ea"/>
                <a:cs typeface="+mn-cs"/>
              </a:rPr>
              <a:t>The VLDB Journal</a:t>
            </a: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, 3:4, 1994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</a:rPr>
              <a:t>Oracle Business and Technical White Papers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V. Gaede and O Günther, Multidimensional Access Methods, </a:t>
            </a:r>
            <a:r>
              <a:rPr lang="en-AU" i="1" dirty="0">
                <a:solidFill>
                  <a:schemeClr val="tx1"/>
                </a:solidFill>
                <a:ea typeface="+mn-ea"/>
                <a:cs typeface="+mn-cs"/>
              </a:rPr>
              <a:t>ACM Computing Surveys</a:t>
            </a: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, 30:2, 1998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J. Orenstein and F. </a:t>
            </a:r>
            <a:r>
              <a:rPr lang="en-AU" dirty="0" err="1">
                <a:solidFill>
                  <a:schemeClr val="tx1"/>
                </a:solidFill>
                <a:ea typeface="+mn-ea"/>
                <a:cs typeface="+mn-cs"/>
              </a:rPr>
              <a:t>Manola</a:t>
            </a: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, PROBE Spatial Data </a:t>
            </a:r>
            <a:r>
              <a:rPr lang="en-AU" dirty="0" err="1">
                <a:solidFill>
                  <a:schemeClr val="tx1"/>
                </a:solidFill>
                <a:ea typeface="+mn-ea"/>
                <a:cs typeface="+mn-cs"/>
              </a:rPr>
              <a:t>Modeling</a:t>
            </a: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 and Query Processing in an Image Database Application, </a:t>
            </a:r>
            <a:r>
              <a:rPr lang="en-AU" i="1" dirty="0">
                <a:solidFill>
                  <a:schemeClr val="tx1"/>
                </a:solidFill>
                <a:ea typeface="+mn-ea"/>
                <a:cs typeface="+mn-cs"/>
              </a:rPr>
              <a:t>IEEE Transactions on Software Engineering</a:t>
            </a: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, 14:5,1988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T. Brinkhoff, H.-P. </a:t>
            </a:r>
            <a:r>
              <a:rPr lang="en-AU" dirty="0" err="1">
                <a:solidFill>
                  <a:schemeClr val="tx1"/>
                </a:solidFill>
                <a:ea typeface="+mn-ea"/>
                <a:cs typeface="+mn-cs"/>
              </a:rPr>
              <a:t>Kriegel</a:t>
            </a: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 and B. Seeger, Efficient Processing of Spatial Joins Using R-Trees, SIGMOD’93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10486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92C-CF4F-5042-BB32-5929958D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Deletion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2486EB-BE78-B442-983B-57299BFB0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Deletion of 77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underflow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Merge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, and remove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=84 </m:t>
                    </m:r>
                  </m:oMath>
                </a14:m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causing underflow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2486EB-BE78-B442-983B-57299BFB0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27970-2DA8-2343-8143-1B7E425C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40</a:t>
            </a:fld>
            <a:endParaRPr lang="en-AU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549126E-7868-5748-9F51-B02C24FA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429998"/>
            <a:ext cx="5652120" cy="2035349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48F78800-DC27-034E-A194-DD5930C9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280901"/>
            <a:ext cx="5940152" cy="23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77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7348-DB24-BF44-90E1-ACE8BAF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Deletion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0DDFD-A06E-6242-B35F-48D73BD44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Perform a share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=49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0DDFD-A06E-6242-B35F-48D73BD44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8E9-E506-A848-A835-C2FE2092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41</a:t>
            </a:fld>
            <a:endParaRPr lang="en-AU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813D16E4-F8EB-1147-A510-67EFAEF0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149" y="4451299"/>
            <a:ext cx="5569702" cy="2222602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D5B2759E-EE1B-7D46-8E9E-2968F2D6D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24" y="1844824"/>
            <a:ext cx="5940152" cy="23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43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7348-DB24-BF44-90E1-ACE8BAF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8E9-E506-A848-A835-C2FE2092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42</a:t>
            </a:fld>
            <a:endParaRPr lang="en-A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652135-EC33-484D-BD99-1CE75DCA0D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080" y="1295400"/>
            <a:ext cx="568729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63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7348-DB24-BF44-90E1-ACE8BAF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8E9-E506-A848-A835-C2FE2092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43</a:t>
            </a:fld>
            <a:endParaRPr lang="en-AU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CF5263A-8FD9-344D-AF46-C608AC932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548902"/>
              </p:ext>
            </p:extLst>
          </p:nvPr>
        </p:nvGraphicFramePr>
        <p:xfrm>
          <a:off x="1506587" y="2132856"/>
          <a:ext cx="3065413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4087">
                  <a:extLst>
                    <a:ext uri="{9D8B030D-6E8A-4147-A177-3AD203B41FA5}">
                      <a16:colId xmlns:a16="http://schemas.microsoft.com/office/drawing/2014/main" val="3402623175"/>
                    </a:ext>
                  </a:extLst>
                </a:gridCol>
                <a:gridCol w="1140663">
                  <a:extLst>
                    <a:ext uri="{9D8B030D-6E8A-4147-A177-3AD203B41FA5}">
                      <a16:colId xmlns:a16="http://schemas.microsoft.com/office/drawing/2014/main" val="3617361828"/>
                    </a:ext>
                  </a:extLst>
                </a:gridCol>
                <a:gridCol w="1140663">
                  <a:extLst>
                    <a:ext uri="{9D8B030D-6E8A-4147-A177-3AD203B41FA5}">
                      <a16:colId xmlns:a16="http://schemas.microsoft.com/office/drawing/2014/main" val="2716683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SID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Gender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001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6007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Peter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945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6100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Ann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96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6107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Bob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810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6207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Jane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704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6240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Suzy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664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6350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Ben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249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6420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Peter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4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6500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Jenn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7876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5D6E69-8337-434F-AE94-AEB0FF69B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61380"/>
              </p:ext>
            </p:extLst>
          </p:nvPr>
        </p:nvGraphicFramePr>
        <p:xfrm>
          <a:off x="5447563" y="2132856"/>
          <a:ext cx="636605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6605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5855CA-2846-5344-827C-A67B8B919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4956"/>
              </p:ext>
            </p:extLst>
          </p:nvPr>
        </p:nvGraphicFramePr>
        <p:xfrm>
          <a:off x="6300057" y="2132856"/>
          <a:ext cx="636605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6605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673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7348-DB24-BF44-90E1-ACE8BAF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8E9-E506-A848-A835-C2FE2092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44</a:t>
            </a:fld>
            <a:endParaRPr lang="en-AU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571642A0-835F-E248-8542-132B78176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8625069"/>
              </p:ext>
            </p:extLst>
          </p:nvPr>
        </p:nvGraphicFramePr>
        <p:xfrm>
          <a:off x="323528" y="2125980"/>
          <a:ext cx="3816425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1449">
                  <a:extLst>
                    <a:ext uri="{9D8B030D-6E8A-4147-A177-3AD203B41FA5}">
                      <a16:colId xmlns:a16="http://schemas.microsoft.com/office/drawing/2014/main" val="3402623175"/>
                    </a:ext>
                  </a:extLst>
                </a:gridCol>
                <a:gridCol w="1034992">
                  <a:extLst>
                    <a:ext uri="{9D8B030D-6E8A-4147-A177-3AD203B41FA5}">
                      <a16:colId xmlns:a16="http://schemas.microsoft.com/office/drawing/2014/main" val="3617361828"/>
                    </a:ext>
                  </a:extLst>
                </a:gridCol>
                <a:gridCol w="1034992">
                  <a:extLst>
                    <a:ext uri="{9D8B030D-6E8A-4147-A177-3AD203B41FA5}">
                      <a16:colId xmlns:a16="http://schemas.microsoft.com/office/drawing/2014/main" val="2716683164"/>
                    </a:ext>
                  </a:extLst>
                </a:gridCol>
                <a:gridCol w="1034992">
                  <a:extLst>
                    <a:ext uri="{9D8B030D-6E8A-4147-A177-3AD203B41FA5}">
                      <a16:colId xmlns:a16="http://schemas.microsoft.com/office/drawing/2014/main" val="2592919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SID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Gender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001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6007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Peter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VIC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945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6100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Ann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96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6107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Bob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810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6207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Jane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704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6240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Suzy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664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6350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Ben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249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6420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Peter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4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6500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Jenn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VIC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78762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7F79E3-CEE8-AC43-B39D-1BAEBF71C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09324"/>
              </p:ext>
            </p:extLst>
          </p:nvPr>
        </p:nvGraphicFramePr>
        <p:xfrm>
          <a:off x="4264504" y="2125980"/>
          <a:ext cx="636605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6605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83A7A7-8EBC-6C48-951E-99F044EBC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5011796" y="2125980"/>
          <a:ext cx="636605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6605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03E9F0C-C9EC-9D45-97AD-52A90126E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94705"/>
              </p:ext>
            </p:extLst>
          </p:nvPr>
        </p:nvGraphicFramePr>
        <p:xfrm>
          <a:off x="6084168" y="2125980"/>
          <a:ext cx="636605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6605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VIC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F1AAC8E-F10B-9D4B-9AAA-44AC44E3E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522028"/>
              </p:ext>
            </p:extLst>
          </p:nvPr>
        </p:nvGraphicFramePr>
        <p:xfrm>
          <a:off x="6925236" y="2125980"/>
          <a:ext cx="815116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5116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0706F4D-6343-CE47-985C-A1B0D74AB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497712"/>
              </p:ext>
            </p:extLst>
          </p:nvPr>
        </p:nvGraphicFramePr>
        <p:xfrm>
          <a:off x="7878990" y="2125980"/>
          <a:ext cx="815116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5116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436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7348-DB24-BF44-90E1-ACE8BAF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8E9-E506-A848-A835-C2FE2092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45</a:t>
            </a:fld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D13C-4F68-6642-824F-A2E7A128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72" y="2276872"/>
            <a:ext cx="3717568" cy="258734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SELECT * FROM Students S WHERE </a:t>
            </a:r>
            <a:r>
              <a:rPr lang="en-US" dirty="0" err="1"/>
              <a:t>S.state</a:t>
            </a:r>
            <a:r>
              <a:rPr lang="en-US" dirty="0"/>
              <a:t> = “QLD”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the </a:t>
            </a:r>
            <a:r>
              <a:rPr lang="en-US" dirty="0" err="1"/>
              <a:t>Row_ids</a:t>
            </a:r>
            <a:r>
              <a:rPr lang="en-US" dirty="0"/>
              <a:t> of: all “1”s in the “QLD” bitmap </a:t>
            </a:r>
          </a:p>
          <a:p>
            <a:pPr lvl="2"/>
            <a:r>
              <a:rPr lang="en-US" dirty="0"/>
              <a:t>Rows: 2, 4, 7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571642A0-835F-E248-8542-132B78176971}"/>
              </a:ext>
            </a:extLst>
          </p:cNvPr>
          <p:cNvGraphicFramePr>
            <a:graphicFrameLocks/>
          </p:cNvGraphicFramePr>
          <p:nvPr/>
        </p:nvGraphicFramePr>
        <p:xfrm>
          <a:off x="323528" y="2125980"/>
          <a:ext cx="3816425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1449">
                  <a:extLst>
                    <a:ext uri="{9D8B030D-6E8A-4147-A177-3AD203B41FA5}">
                      <a16:colId xmlns:a16="http://schemas.microsoft.com/office/drawing/2014/main" val="3402623175"/>
                    </a:ext>
                  </a:extLst>
                </a:gridCol>
                <a:gridCol w="1034992">
                  <a:extLst>
                    <a:ext uri="{9D8B030D-6E8A-4147-A177-3AD203B41FA5}">
                      <a16:colId xmlns:a16="http://schemas.microsoft.com/office/drawing/2014/main" val="3617361828"/>
                    </a:ext>
                  </a:extLst>
                </a:gridCol>
                <a:gridCol w="1034992">
                  <a:extLst>
                    <a:ext uri="{9D8B030D-6E8A-4147-A177-3AD203B41FA5}">
                      <a16:colId xmlns:a16="http://schemas.microsoft.com/office/drawing/2014/main" val="2716683164"/>
                    </a:ext>
                  </a:extLst>
                </a:gridCol>
                <a:gridCol w="1034992">
                  <a:extLst>
                    <a:ext uri="{9D8B030D-6E8A-4147-A177-3AD203B41FA5}">
                      <a16:colId xmlns:a16="http://schemas.microsoft.com/office/drawing/2014/main" val="2592919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SID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Gender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001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6007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Peter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VIC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945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6100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Ann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96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6107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Bob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810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6207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Jane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704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6240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Suzy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664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6350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Ben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249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6420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Peter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4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6500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Jenn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VIC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7876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F1AAC8E-F10B-9D4B-9AAA-44AC44E3E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370090"/>
              </p:ext>
            </p:extLst>
          </p:nvPr>
        </p:nvGraphicFramePr>
        <p:xfrm>
          <a:off x="4572000" y="2125980"/>
          <a:ext cx="815116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5116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149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7348-DB24-BF44-90E1-ACE8BAF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8E9-E506-A848-A835-C2FE2092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46</a:t>
            </a:fld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D13C-4F68-6642-824F-A2E7A128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2508" y="2276872"/>
            <a:ext cx="3168352" cy="2587341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dirty="0"/>
              <a:t>SELECT * FROM Students S WHERE </a:t>
            </a:r>
            <a:r>
              <a:rPr lang="en-US" dirty="0" err="1"/>
              <a:t>S.state</a:t>
            </a:r>
            <a:r>
              <a:rPr lang="en-US" dirty="0"/>
              <a:t> = “QLD” and </a:t>
            </a:r>
            <a:r>
              <a:rPr lang="en-US" dirty="0" err="1"/>
              <a:t>S.Gender</a:t>
            </a:r>
            <a:r>
              <a:rPr lang="en-US" dirty="0"/>
              <a:t> = “F”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the </a:t>
            </a:r>
            <a:r>
              <a:rPr lang="en-US" dirty="0" err="1"/>
              <a:t>Row_ids</a:t>
            </a:r>
            <a:r>
              <a:rPr lang="en-US" dirty="0"/>
              <a:t> of: all “1”s in the intersection of “F” and “QLD” bitmaps </a:t>
            </a:r>
          </a:p>
          <a:p>
            <a:pPr lvl="2"/>
            <a:r>
              <a:rPr lang="en-US" dirty="0"/>
              <a:t>Rows: 2, 4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571642A0-835F-E248-8542-132B78176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649882"/>
              </p:ext>
            </p:extLst>
          </p:nvPr>
        </p:nvGraphicFramePr>
        <p:xfrm>
          <a:off x="218630" y="2132856"/>
          <a:ext cx="3816425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1449">
                  <a:extLst>
                    <a:ext uri="{9D8B030D-6E8A-4147-A177-3AD203B41FA5}">
                      <a16:colId xmlns:a16="http://schemas.microsoft.com/office/drawing/2014/main" val="3402623175"/>
                    </a:ext>
                  </a:extLst>
                </a:gridCol>
                <a:gridCol w="1034992">
                  <a:extLst>
                    <a:ext uri="{9D8B030D-6E8A-4147-A177-3AD203B41FA5}">
                      <a16:colId xmlns:a16="http://schemas.microsoft.com/office/drawing/2014/main" val="3617361828"/>
                    </a:ext>
                  </a:extLst>
                </a:gridCol>
                <a:gridCol w="1034992">
                  <a:extLst>
                    <a:ext uri="{9D8B030D-6E8A-4147-A177-3AD203B41FA5}">
                      <a16:colId xmlns:a16="http://schemas.microsoft.com/office/drawing/2014/main" val="2716683164"/>
                    </a:ext>
                  </a:extLst>
                </a:gridCol>
                <a:gridCol w="1034992">
                  <a:extLst>
                    <a:ext uri="{9D8B030D-6E8A-4147-A177-3AD203B41FA5}">
                      <a16:colId xmlns:a16="http://schemas.microsoft.com/office/drawing/2014/main" val="2592919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SID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Gender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001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6007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Peter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VIC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945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6100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Ann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96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6107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Bob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810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6207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Jane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704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6240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Suzy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664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6350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Ben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NSW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249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6420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Peter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641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6500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Jenn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VIC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78762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F1AAC8E-F10B-9D4B-9AAA-44AC44E3E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390204"/>
              </p:ext>
            </p:extLst>
          </p:nvPr>
        </p:nvGraphicFramePr>
        <p:xfrm>
          <a:off x="4164442" y="2132856"/>
          <a:ext cx="815116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15116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QLD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E78DD3-9056-9E46-8A4B-434F0ECAF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250543"/>
              </p:ext>
            </p:extLst>
          </p:nvPr>
        </p:nvGraphicFramePr>
        <p:xfrm>
          <a:off x="5104285" y="2132856"/>
          <a:ext cx="636605" cy="32918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6605">
                  <a:extLst>
                    <a:ext uri="{9D8B030D-6E8A-4147-A177-3AD203B41FA5}">
                      <a16:colId xmlns:a16="http://schemas.microsoft.com/office/drawing/2014/main" val="2319542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F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263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488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31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99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08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3156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6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0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88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1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2192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02CEE75-1896-CA40-82BA-A45410E15119}"/>
              </a:ext>
            </a:extLst>
          </p:cNvPr>
          <p:cNvSpPr/>
          <p:nvPr/>
        </p:nvSpPr>
        <p:spPr>
          <a:xfrm>
            <a:off x="4159782" y="2852936"/>
            <a:ext cx="1581108" cy="36004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1269C-7329-614F-8C9B-9EC88A427F9D}"/>
              </a:ext>
            </a:extLst>
          </p:cNvPr>
          <p:cNvSpPr/>
          <p:nvPr/>
        </p:nvSpPr>
        <p:spPr>
          <a:xfrm>
            <a:off x="4159782" y="3598756"/>
            <a:ext cx="1581108" cy="36004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68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7348-DB24-BF44-90E1-ACE8BAF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8E9-E506-A848-A835-C2FE2092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47</a:t>
            </a:fld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AD13C-4F68-6642-824F-A2E7A1285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dirty="0"/>
                  <a:t>Size of each bitmap (in bits) is equal to the number of</a:t>
                </a:r>
                <a:r>
                  <a:rPr lang="zh-CN" altLang="en-US" dirty="0"/>
                  <a:t> </a:t>
                </a:r>
                <a:r>
                  <a:rPr lang="en-AU" dirty="0"/>
                  <a:t>rows in the relation</a:t>
                </a:r>
              </a:p>
              <a:p>
                <a:r>
                  <a:rPr lang="en-AU" dirty="0"/>
                  <a:t>Number of bitmaps for a field is equal to the number</a:t>
                </a:r>
                <a:r>
                  <a:rPr lang="zh-CN" altLang="en-US" dirty="0"/>
                  <a:t> </a:t>
                </a:r>
                <a:r>
                  <a:rPr lang="en-AU" dirty="0"/>
                  <a:t>of distinct values of that field</a:t>
                </a:r>
              </a:p>
              <a:p>
                <a:r>
                  <a:rPr lang="en-AU" dirty="0"/>
                  <a:t>Total space needed to index one field (in bits)</a:t>
                </a:r>
                <a:r>
                  <a:rPr lang="zh-CN" altLang="en-US" dirty="0"/>
                  <a:t> </a:t>
                </a:r>
                <a:endParaRPr lang="en-AU" altLang="zh-CN" dirty="0"/>
              </a:p>
              <a:p>
                <a:pPr lvl="1"/>
                <a:r>
                  <a:rPr lang="en-AU" dirty="0"/>
                  <a:t>=</a:t>
                </a:r>
                <a:r>
                  <a:rPr lang="zh-CN" altLang="en-US" dirty="0"/>
                  <a:t> </a:t>
                </a:r>
                <a:r>
                  <a:rPr lang="en-AU" dirty="0"/>
                  <a:t>number of distinct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AU" dirty="0"/>
                  <a:t> number of rows</a:t>
                </a:r>
              </a:p>
              <a:p>
                <a:r>
                  <a:rPr lang="en-AU" dirty="0"/>
                  <a:t>Whereas, file size (in bits)</a:t>
                </a:r>
              </a:p>
              <a:p>
                <a:pPr lvl="1"/>
                <a:r>
                  <a:rPr lang="en-AU" dirty="0"/>
                  <a:t>= record size in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AU" dirty="0"/>
                  <a:t> number of rows</a:t>
                </a:r>
              </a:p>
              <a:p>
                <a:r>
                  <a:rPr lang="en-AU" dirty="0"/>
                  <a:t>In general, bitmap indexes are space-efficient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AD13C-4F68-6642-824F-A2E7A1285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920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7348-DB24-BF44-90E1-ACE8BAFB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</a:t>
            </a:r>
            <a:r>
              <a:rPr lang="zh-CN" altLang="en-US" dirty="0"/>
              <a:t> </a:t>
            </a:r>
            <a:r>
              <a:rPr lang="en-US" altLang="zh-CN" dirty="0"/>
              <a:t>Limitations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3A8E9-E506-A848-A835-C2FE2092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t>48</a:t>
            </a:fld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D13C-4F68-6642-824F-A2E7A128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556500" cy="4953000"/>
          </a:xfrm>
        </p:spPr>
        <p:txBody>
          <a:bodyPr>
            <a:normAutofit/>
          </a:bodyPr>
          <a:lstStyle/>
          <a:p>
            <a:r>
              <a:rPr lang="en-AU" dirty="0"/>
              <a:t>Not good for data that is modified regularly</a:t>
            </a:r>
          </a:p>
          <a:p>
            <a:pPr lvl="1"/>
            <a:r>
              <a:rPr lang="en-AU" dirty="0"/>
              <a:t>Updates will require modifying all the associated bitmap indexes</a:t>
            </a:r>
          </a:p>
          <a:p>
            <a:r>
              <a:rPr lang="en-AU" dirty="0"/>
              <a:t>Used in warehouse data sets which are large and are not updated frequently</a:t>
            </a:r>
          </a:p>
          <a:p>
            <a:pPr lvl="1"/>
            <a:r>
              <a:rPr lang="en-AU" dirty="0"/>
              <a:t>Mainly for Online Analytical Processing (OLAP)</a:t>
            </a:r>
          </a:p>
          <a:p>
            <a:pPr lvl="1"/>
            <a:endParaRPr lang="en-AU" dirty="0"/>
          </a:p>
          <a:p>
            <a:r>
              <a:rPr lang="en-AU" dirty="0"/>
              <a:t>How to use it to index the spatial data?</a:t>
            </a:r>
          </a:p>
        </p:txBody>
      </p:sp>
    </p:spTree>
    <p:extLst>
      <p:ext uri="{BB962C8B-B14F-4D97-AF65-F5344CB8AC3E}">
        <p14:creationId xmlns:p14="http://schemas.microsoft.com/office/powerpoint/2010/main" val="2624850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Data Access Methods</a:t>
            </a:r>
          </a:p>
        </p:txBody>
      </p:sp>
      <p:sp>
        <p:nvSpPr>
          <p:cNvPr id="1048814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7500" lnSpcReduction="20000"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One Dimensional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Hashing and B-Trees</a:t>
            </a:r>
          </a:p>
          <a:p>
            <a:r>
              <a:rPr lang="en-AU" sz="2600" dirty="0">
                <a:solidFill>
                  <a:srgbClr val="FF9900"/>
                </a:solidFill>
              </a:rPr>
              <a:t>Line Data</a:t>
            </a:r>
          </a:p>
          <a:p>
            <a:pPr lvl="1"/>
            <a:r>
              <a:rPr lang="en-AU" sz="2100" dirty="0">
                <a:solidFill>
                  <a:srgbClr val="FF9900"/>
                </a:solidFill>
              </a:rPr>
              <a:t>Interval Tree</a:t>
            </a:r>
            <a:r>
              <a:rPr lang="en-AU" sz="1800" dirty="0">
                <a:solidFill>
                  <a:srgbClr val="FF9900"/>
                </a:solidFill>
              </a:rPr>
              <a:t>, </a:t>
            </a:r>
            <a:r>
              <a:rPr lang="en-AU" sz="2100" dirty="0">
                <a:solidFill>
                  <a:srgbClr val="FF9900"/>
                </a:solidFill>
              </a:rPr>
              <a:t>Segment Tree</a:t>
            </a:r>
            <a:endParaRPr lang="en-AU" sz="2300" dirty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Point 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D</a:t>
            </a: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ata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Hashing: GRID and EXCELL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Quadtree: Point and Region Quadtrees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kd</a:t>
            </a: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-Tree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Z-values and B-tree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Polygon 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D</a:t>
            </a: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ata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Transformation: End point mapping and z-values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Overlapping: R-tree and R*-tree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Clipping: R</a:t>
            </a:r>
            <a:r>
              <a:rPr lang="en-AU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+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-tree</a:t>
            </a:r>
          </a:p>
        </p:txBody>
      </p:sp>
      <p:sp>
        <p:nvSpPr>
          <p:cNvPr id="10488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1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Index</a:t>
            </a:r>
          </a:p>
        </p:txBody>
      </p:sp>
      <p:sp>
        <p:nvSpPr>
          <p:cNvPr id="10486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88654A-8400-724C-B958-D3BB78C4C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17" y="1295400"/>
            <a:ext cx="704521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473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 Data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AU" dirty="0"/>
              <a:t>Arbitrary direction and shape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Use MBR and treat like polygons 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Treated as trajectory data</a:t>
            </a:r>
          </a:p>
          <a:p>
            <a:pPr fontAlgn="auto">
              <a:spcAft>
                <a:spcPts val="0"/>
              </a:spcAft>
            </a:pPr>
            <a:r>
              <a:rPr lang="en-AU" dirty="0"/>
              <a:t>Straight line segments with perpendicular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endParaRPr lang="en-AU" dirty="0"/>
          </a:p>
          <a:p>
            <a:pPr lvl="1" fontAlgn="auto">
              <a:spcAft>
                <a:spcPts val="0"/>
              </a:spcAft>
            </a:pPr>
            <a:r>
              <a:rPr lang="en-AU" dirty="0"/>
              <a:t>Align parallel the axis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Interval Tree</a:t>
            </a:r>
          </a:p>
          <a:p>
            <a:pPr fontAlgn="auto">
              <a:spcAft>
                <a:spcPts val="0"/>
              </a:spcAft>
            </a:pPr>
            <a:r>
              <a:rPr lang="en-AU" dirty="0"/>
              <a:t>Straight line segments with different directions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Use Point Index techniques to index the two end points separately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Segment Tree</a:t>
            </a:r>
          </a:p>
          <a:p>
            <a:pPr fontAlgn="auto">
              <a:spcAft>
                <a:spcPts val="0"/>
              </a:spcAft>
            </a:pPr>
            <a:endParaRPr lang="en-AU" dirty="0"/>
          </a:p>
          <a:p>
            <a:pPr lvl="1" fontAlgn="auto">
              <a:spcAft>
                <a:spcPts val="0"/>
              </a:spcAft>
            </a:pPr>
            <a:endParaRPr lang="en-AU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2D Range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DAB35D5C-86ED-FB44-A301-9A67AD35BCF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300616"/>
                <a:ext cx="846601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1D Range Tree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Leaf nodes are linked in sorted order using a doubly linked list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Binary Tree of Binary Tree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One Binary Tree in X (x-Tree)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One Binary Tree in Y for each node in the X-Tree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Complexity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Space: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DAB35D5C-86ED-FB44-A301-9A67AD35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300616"/>
                <a:ext cx="8466013" cy="4953000"/>
              </a:xfrm>
              <a:prstGeom prst="rect">
                <a:avLst/>
              </a:prstGeom>
              <a:blipFill>
                <a:blip r:embed="rId2"/>
                <a:stretch>
                  <a:fillRect l="-299" t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6B987A-BACF-704F-98CD-81D12383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74" y="3999611"/>
            <a:ext cx="2452414" cy="2535730"/>
          </a:xfrm>
          <a:prstGeom prst="rect">
            <a:avLst/>
          </a:prstGeom>
        </p:spPr>
      </p:pic>
      <p:pic>
        <p:nvPicPr>
          <p:cNvPr id="8" name="Picture 7" descr="A picture containing necklace&#10;&#10;Description automatically generated">
            <a:extLst>
              <a:ext uri="{FF2B5EF4-FFF2-40B4-BE49-F238E27FC236}">
                <a16:creationId xmlns:a16="http://schemas.microsoft.com/office/drawing/2014/main" id="{1FD74E01-9CC2-F247-B3EE-43E63B42A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98" y="3809654"/>
            <a:ext cx="3178276" cy="29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39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2D Range Tree Search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5F540-C7F6-4844-8BE4-3A76B76BF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" t="1976"/>
          <a:stretch/>
        </p:blipFill>
        <p:spPr>
          <a:xfrm>
            <a:off x="1869236" y="2564904"/>
            <a:ext cx="6213227" cy="4220796"/>
          </a:xfrm>
          <a:prstGeom prst="rect">
            <a:avLst/>
          </a:prstGeom>
          <a:ln>
            <a:solidFill>
              <a:srgbClr val="F8F8F8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1ACFA3A3-62B5-4C8D-9F08-E87526ECFAE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50875" y="1453016"/>
                <a:ext cx="846601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Range Query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AU" b="0" dirty="0"/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complexity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1ACFA3A3-62B5-4C8D-9F08-E87526ECF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75" y="1453016"/>
                <a:ext cx="8466013" cy="4953000"/>
              </a:xfrm>
              <a:prstGeom prst="rect">
                <a:avLst/>
              </a:prstGeom>
              <a:blipFill>
                <a:blip r:embed="rId3"/>
                <a:stretch>
                  <a:fillRect l="-504" t="-86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71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Interval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48D11-E564-3D4A-831F-12111C31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572" y="4301884"/>
            <a:ext cx="3312368" cy="239710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B20FF28-9CD6-EE45-8DCE-7DBE34DDB519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Axis-Aligned segments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Range Query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Return all segments that have any part of them inside the rectangle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Wiring Diagrams, Genes on genomes</a:t>
            </a:r>
          </a:p>
          <a:p>
            <a:pPr lvl="1" fontAlgn="auto">
              <a:spcAft>
                <a:spcPts val="0"/>
              </a:spcAft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DF267-BEF2-3342-9036-81A84214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21" y="4640457"/>
            <a:ext cx="2915816" cy="20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88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Interval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C58F817-0F98-B44F-838C-AAFC4E9ABC8A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295400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Segments with at least one endpoint in the rectangle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Black lines and Red lines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2D Range Tree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Any point index structures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n-AU" dirty="0"/>
              <a:t>Segments with no endpoints in the range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Green lines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Consider just horizontal segments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They must cross a vertical side of a the region</a:t>
            </a:r>
          </a:p>
          <a:p>
            <a:pPr lvl="1" fontAlgn="auto">
              <a:spcAft>
                <a:spcPts val="0"/>
              </a:spcAft>
            </a:pPr>
            <a:r>
              <a:rPr lang="en-AU" dirty="0"/>
              <a:t>Subproblem</a:t>
            </a:r>
          </a:p>
          <a:p>
            <a:pPr lvl="2" fontAlgn="auto">
              <a:spcAft>
                <a:spcPts val="0"/>
              </a:spcAft>
            </a:pPr>
            <a:r>
              <a:rPr lang="en-AU" dirty="0"/>
              <a:t>Given a vertical line, find segments that it crosses</a:t>
            </a:r>
          </a:p>
          <a:p>
            <a:pPr lvl="2" fontAlgn="auto">
              <a:spcAft>
                <a:spcPts val="0"/>
              </a:spcAft>
            </a:pPr>
            <a:r>
              <a:rPr lang="en-AU" dirty="0"/>
              <a:t>Y is irrelevant for this subproblem</a:t>
            </a:r>
          </a:p>
          <a:p>
            <a:pPr marL="228600" lvl="1" indent="0" fontAlgn="auto">
              <a:spcAft>
                <a:spcPts val="0"/>
              </a:spcAft>
              <a:buNone/>
            </a:pPr>
            <a:endParaRPr lang="en-AU" dirty="0"/>
          </a:p>
          <a:p>
            <a:pPr lvl="1" fontAlgn="auto">
              <a:spcAft>
                <a:spcPts val="0"/>
              </a:spcAft>
            </a:pPr>
            <a:endParaRPr lang="en-AU" dirty="0"/>
          </a:p>
          <a:p>
            <a:pPr lvl="1" fontAlgn="auto">
              <a:spcAft>
                <a:spcPts val="0"/>
              </a:spcAft>
            </a:pP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6787A-9CB6-D441-BE9C-88E0FF76B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63" y="5712074"/>
            <a:ext cx="5905564" cy="1116012"/>
          </a:xfrm>
          <a:prstGeom prst="rect">
            <a:avLst/>
          </a:prstGeom>
        </p:spPr>
      </p:pic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4E4C92D9-CCA3-6A44-AD15-7D4800BC9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83" y="4021501"/>
            <a:ext cx="2618317" cy="28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9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Interval Tree Construction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C58F817-0F98-B44F-838C-AAFC4E9ABC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46601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Recursively build tree on intervals as follows: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Sort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endpoints</a:t>
                </a:r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r>
                  <a:rPr lang="en-AU" dirty="0"/>
                  <a:t> is the median point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Store the intervals crosses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Left child: intervals completely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3" fontAlgn="auto">
                  <a:spcAft>
                    <a:spcPts val="0"/>
                  </a:spcAft>
                </a:pPr>
                <a:r>
                  <a:rPr lang="en-US" dirty="0"/>
                  <a:t>Right end point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Right child: intervals completely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endParaRPr lang="en-AU" dirty="0"/>
              </a:p>
              <a:p>
                <a:pPr marL="228600" lvl="1" indent="0" fontAlgn="auto">
                  <a:spcAft>
                    <a:spcPts val="0"/>
                  </a:spcAft>
                  <a:buNone/>
                </a:pPr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endParaRPr lang="en-AU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C58F817-0F98-B44F-838C-AAFC4E9AB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466013" cy="4953000"/>
              </a:xfrm>
              <a:prstGeom prst="rect">
                <a:avLst/>
              </a:prstGeom>
              <a:blipFill>
                <a:blip r:embed="rId2"/>
                <a:stretch>
                  <a:fillRect l="-299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object, clock, room&#10;&#10;Description automatically generated">
            <a:extLst>
              <a:ext uri="{FF2B5EF4-FFF2-40B4-BE49-F238E27FC236}">
                <a16:creationId xmlns:a16="http://schemas.microsoft.com/office/drawing/2014/main" id="{29691415-515D-3148-88BD-A8A42424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03" y="4080681"/>
            <a:ext cx="8075084" cy="29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27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Interval Tree Construction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C58F817-0F98-B44F-838C-AAFC4E9ABC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774593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r>
                  <a:rPr lang="en-AU" dirty="0"/>
                  <a:t> with each node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Approximately balanced because by choosing the median, we split the set of end points up in half each time 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Height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AU" dirty="0"/>
                  <a:t> Storage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Each interval stored once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Fewer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AU" dirty="0"/>
                  <a:t> nodes (each node contains at least one interval)</a:t>
                </a:r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Construction time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C58F817-0F98-B44F-838C-AAFC4E9AB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7745933" cy="4953000"/>
              </a:xfrm>
              <a:prstGeom prst="rect">
                <a:avLst/>
              </a:prstGeom>
              <a:blipFill>
                <a:blip r:embed="rId2"/>
                <a:stretch>
                  <a:fillRect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D549E9-16AA-EC4E-8071-DDCF199C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80" y="4248296"/>
            <a:ext cx="5894040" cy="26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55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Interval Tree Search</a:t>
            </a:r>
            <a:endParaRPr lang="en-AU" dirty="0"/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C58F817-0F98-B44F-838C-AAFC4E9ABC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774593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AU" dirty="0"/>
                  <a:t> a vertical line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Suppose we are at node N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𝑚𝑒𝑑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AU" dirty="0"/>
                  <a:t>skip the right subtree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𝑚𝑒𝑑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AU" dirty="0"/>
                  <a:t>skip the left subtree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Always have to search the intervals stored at current node</a:t>
                </a:r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𝑙𝑜𝑔𝑁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AU" dirty="0"/>
                  <a:t>nodes to check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C58F817-0F98-B44F-838C-AAFC4E9AB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7745933" cy="4953000"/>
              </a:xfrm>
              <a:prstGeom prst="rect">
                <a:avLst/>
              </a:prstGeom>
              <a:blipFill>
                <a:blip r:embed="rId2"/>
                <a:stretch>
                  <a:fillRect l="-551" t="-9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E7EF487-93BD-3D49-836B-8FA32203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40" y="3645024"/>
            <a:ext cx="6554735" cy="282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15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Interval Tree Search</a:t>
            </a:r>
            <a:endParaRPr lang="en-AU" dirty="0"/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C58F817-0F98-B44F-838C-AAFC4E9ABC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774593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Current Node Search</a:t>
                </a:r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St</a:t>
                </a:r>
                <a:r>
                  <a:rPr lang="en-AU" dirty="0"/>
                  <a:t>ore each interval in two sorted list stored at node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dirty="0"/>
                  <a:t> sorted by increasing left endpoint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List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AU" dirty="0"/>
                  <a:t> sorted by decreasing right endpoint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Search List depending on which side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𝑚𝑒𝑑</m:t>
                        </m:r>
                      </m:sub>
                    </m:sSub>
                  </m:oMath>
                </a14:m>
                <a:r>
                  <a:rPr lang="en-AU" dirty="0"/>
                  <a:t> the query is on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𝑚𝑒𝑑</m:t>
                        </m:r>
                      </m:sub>
                    </m:sSub>
                  </m:oMath>
                </a14:m>
                <a:r>
                  <a:rPr lang="en-AU" dirty="0"/>
                  <a:t>, search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dirty="0"/>
                  <a:t>, output all until a left endpoint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𝑚𝑒𝑑</m:t>
                        </m:r>
                      </m:sub>
                    </m:sSub>
                  </m:oMath>
                </a14:m>
                <a:r>
                  <a:rPr lang="en-AU" dirty="0"/>
                  <a:t>, search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AU" dirty="0"/>
                  <a:t>, output all until a right endpoint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It works because we know each segment intersects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𝑚𝑒𝑑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C58F817-0F98-B44F-838C-AAFC4E9AB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7745933" cy="4953000"/>
              </a:xfrm>
              <a:prstGeom prst="rect">
                <a:avLst/>
              </a:prstGeom>
              <a:blipFill>
                <a:blip r:embed="rId2"/>
                <a:stretch>
                  <a:fillRect l="-327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5A09F28-CE2D-6D43-9A9E-7C8D7C91C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149080"/>
            <a:ext cx="1825627" cy="1152128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A1BBF52-3EF1-A947-80F6-F4737DC2B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4149079"/>
            <a:ext cx="1825629" cy="1152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3371A-B0C4-8446-BB1B-A3AD5036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56" y="5702796"/>
            <a:ext cx="2142538" cy="10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67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Interval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105973" cy="55179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Vertical Segment Search</a:t>
                </a:r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Instead of infinite vertical lines, we have finite segments as query</a:t>
                </a:r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Somehow have to remove the ones that don’t satisfy the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-constraints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Interval trees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/>
                  <a:t> candidates</a:t>
                </a:r>
              </a:p>
              <a:p>
                <a:pPr lvl="3" fontAlgn="auto">
                  <a:spcAft>
                    <a:spcPts val="0"/>
                  </a:spcAft>
                </a:pPr>
                <a:r>
                  <a:rPr lang="en-AU" dirty="0"/>
                  <a:t>How to remove the ones that don’t satisfy the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-constraints?</a:t>
                </a:r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105973" cy="5517976"/>
              </a:xfrm>
              <a:prstGeom prst="rect">
                <a:avLst/>
              </a:prstGeom>
              <a:blipFill>
                <a:blip r:embed="rId2"/>
                <a:stretch>
                  <a:fillRect l="-313" t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B64DC8DF-3EEC-E841-8C71-65069B455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463280"/>
            <a:ext cx="4464496" cy="30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8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Index</a:t>
            </a:r>
          </a:p>
        </p:txBody>
      </p:sp>
      <p:sp>
        <p:nvSpPr>
          <p:cNvPr id="10486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AF7C31-B88C-6145-96E1-B30BFFD0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5400"/>
            <a:ext cx="7807326" cy="4953000"/>
          </a:xfrm>
        </p:spPr>
        <p:txBody>
          <a:bodyPr>
            <a:normAutofit/>
          </a:bodyPr>
          <a:lstStyle/>
          <a:p>
            <a:r>
              <a:rPr lang="en-US" dirty="0"/>
              <a:t>A database index is similar to a book index</a:t>
            </a:r>
          </a:p>
          <a:p>
            <a:r>
              <a:rPr lang="en-US" dirty="0"/>
              <a:t>Book index: lists important terms in alphabetical order with a list of page number(s) where the term appears</a:t>
            </a:r>
          </a:p>
          <a:p>
            <a:r>
              <a:rPr lang="en-US" dirty="0"/>
              <a:t>Searching in a book: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Search the book index for a term to find a list of addresses (i.e., page numbers)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Use these addresses to retrieve the specified pages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Search for the term in each page</a:t>
            </a:r>
          </a:p>
          <a:p>
            <a:r>
              <a:rPr lang="en-US" dirty="0"/>
              <a:t>Otherwise, search through the entire book word by word (≈linear search)</a:t>
            </a:r>
          </a:p>
        </p:txBody>
      </p:sp>
    </p:spTree>
    <p:extLst>
      <p:ext uri="{BB962C8B-B14F-4D97-AF65-F5344CB8AC3E}">
        <p14:creationId xmlns:p14="http://schemas.microsoft.com/office/powerpoint/2010/main" val="479175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Interval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105973" cy="55179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Vertical Segment Search</a:t>
                </a:r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Use 2D Range Tree instead of sorted lists to hold segments at each node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Execute a range query on a semi-inﬁnite range on the 2d-range tree on the end points stored at each node of the interval tree.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Two range trees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AU" dirty="0"/>
                  <a:t> that store points to the left and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Time complexity</a:t>
                </a:r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with two trees</a:t>
                </a:r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r>
                  <a:rPr lang="en-AU" dirty="0"/>
                  <a:t> with </a:t>
                </a:r>
                <a:r>
                  <a:rPr lang="en-AU" i="1" dirty="0"/>
                  <a:t>fractional cascading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Space complexity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Each interval stored at one node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Total space for the range trees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105973" cy="5517976"/>
              </a:xfrm>
              <a:prstGeom prst="rect">
                <a:avLst/>
              </a:prstGeom>
              <a:blipFill>
                <a:blip r:embed="rId2"/>
                <a:stretch>
                  <a:fillRect l="-313" t="-920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02A4E9A7-6FD2-1E48-A0D6-18E537184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585357"/>
            <a:ext cx="4283968" cy="19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0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Priority Search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1-Side Range Query</a:t>
                </a:r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Easy in 1D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Just walk the sorted list from left to right or right to left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2D: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&lt;20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&lt;70</m:t>
                    </m:r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Somehow integrate the the information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-coordinate in the structure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313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60065C2-30B3-B247-A705-C5B7B53BD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526" y="1484784"/>
            <a:ext cx="356327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18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Priority Search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105973" cy="53832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1-Side Range Query</a:t>
                </a:r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Find the highest/lowest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Heap</a:t>
                </a:r>
              </a:p>
              <a:p>
                <a:pPr lvl="3" fontAlgn="auto">
                  <a:spcAft>
                    <a:spcPts val="0"/>
                  </a:spcAft>
                </a:pPr>
                <a:r>
                  <a:rPr lang="en-AU" dirty="0"/>
                  <a:t>Freedom in how to partition the set into 2 subsets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Find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Binary Search Tree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Combine them!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Priority Search Tree</a:t>
                </a:r>
              </a:p>
              <a:p>
                <a:pPr lvl="1" fontAlgn="auto">
                  <a:spcAft>
                    <a:spcPts val="0"/>
                  </a:spcAft>
                </a:pPr>
                <a:endParaRPr lang="en-AU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105973" cy="5383212"/>
              </a:xfrm>
              <a:prstGeom prst="rect">
                <a:avLst/>
              </a:prstGeom>
              <a:blipFill>
                <a:blip r:embed="rId2"/>
                <a:stretch>
                  <a:fillRect l="-313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necklace&#10;&#10;Description automatically generated">
            <a:extLst>
              <a:ext uri="{FF2B5EF4-FFF2-40B4-BE49-F238E27FC236}">
                <a16:creationId xmlns:a16="http://schemas.microsoft.com/office/drawing/2014/main" id="{F98F67B6-E5B7-F140-A177-9EFAC8C4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198" y="4182720"/>
            <a:ext cx="3470634" cy="2675280"/>
          </a:xfrm>
          <a:prstGeom prst="rect">
            <a:avLst/>
          </a:prstGeom>
        </p:spPr>
      </p:pic>
      <p:pic>
        <p:nvPicPr>
          <p:cNvPr id="7" name="Picture 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6C348EC9-CB38-4FDB-8AA0-F7286898C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603161"/>
            <a:ext cx="2160171" cy="2149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CCEB8-C30B-4C1D-B1C2-8EDEB47B2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181" y="4639705"/>
            <a:ext cx="1972559" cy="2139131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7D87CF4B-7C4A-4EFF-8AFA-7D5B280F0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583" y="1463080"/>
            <a:ext cx="3563274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75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Priority Search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Construction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Given a set of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𝑚𝑖𝑛𝑥</m:t>
                        </m:r>
                      </m:sub>
                    </m:sSub>
                  </m:oMath>
                </a14:m>
                <a:r>
                  <a:rPr lang="en-AU" dirty="0"/>
                  <a:t> is the one with the smallest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r>
                  <a:rPr lang="en-AU" dirty="0"/>
                  <a:t>: median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-coordinates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Store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𝑚𝑖𝑛𝑥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r>
                  <a:rPr lang="en-AU" dirty="0"/>
                  <a:t> in a node N</a:t>
                </a:r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</m:oMath>
                </a14:m>
                <a:r>
                  <a:rPr lang="en-AU" dirty="0"/>
                  <a:t> does not need to correspond to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𝑚𝑖𝑛𝑥</m:t>
                        </m:r>
                      </m:sub>
                    </m:sSub>
                  </m:oMath>
                </a14:m>
                <a:endParaRPr lang="en-AU" dirty="0"/>
              </a:p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Split the points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-coordinate</a:t>
                </a:r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</m:oMath>
                </a14:m>
                <a:r>
                  <a:rPr lang="en-AU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𝑚𝑖𝑛𝑥</m:t>
                            </m:r>
                          </m:sub>
                        </m:sSub>
                      </m:e>
                    </m:d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AU" dirty="0"/>
                  <a:t>}</a:t>
                </a:r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AU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𝑚𝑖𝑛𝑥</m:t>
                            </m:r>
                          </m:sub>
                        </m:sSub>
                      </m:e>
                    </m:d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Recursively build left/right subtrees</a:t>
                </a:r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313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435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Priority Search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Construction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Binary tree on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Each sub-tree is a heap on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313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133313-592B-4C4B-93A1-7767B134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1" y="3060027"/>
            <a:ext cx="7580069" cy="31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82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Priority Search Tree</a:t>
            </a:r>
            <a:endParaRPr lang="en-AU" dirty="0"/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AU" dirty="0"/>
                  <a:t>Search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Range search for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 can be done in a 1-d range tree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Points in the grey sub-trees all satisfy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-constraints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Points along the search paths may or may not</a:t>
                </a:r>
              </a:p>
              <a:p>
                <a:pPr lvl="3" fontAlgn="auto">
                  <a:spcAft>
                    <a:spcPts val="0"/>
                  </a:spcAft>
                </a:pPr>
                <a:r>
                  <a:rPr lang="en-AU" dirty="0"/>
                  <a:t>Must check them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Each result sub-tree is a heap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Output the tops of the heap</a:t>
                </a:r>
              </a:p>
              <a:p>
                <a:pPr lvl="1" algn="just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C9A1F3D1-3101-4D43-8A88-57CA1C3C9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527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chain&#10;&#10;Description automatically generated">
            <a:extLst>
              <a:ext uri="{FF2B5EF4-FFF2-40B4-BE49-F238E27FC236}">
                <a16:creationId xmlns:a16="http://schemas.microsoft.com/office/drawing/2014/main" id="{6E0609DF-16CB-CC4E-9F83-8912953C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766" y="3394220"/>
            <a:ext cx="5220072" cy="3497987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6CB44879-C031-4D45-86ED-6E7D1CE9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916356"/>
            <a:ext cx="3637942" cy="16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Segment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629FF9-31C4-2B46-BD89-AA107C8EDFB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295400"/>
            <a:ext cx="810597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Arbitrarily Oriented Segments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No longer assume they are parallel to the axes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Store the bounding boxes of each segment as a collection of 4 axis-parallel segments?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How to handle range queries on these kinds of segments</a:t>
            </a:r>
          </a:p>
          <a:p>
            <a:pPr lvl="2" fontAlgn="auto">
              <a:spcAft>
                <a:spcPts val="0"/>
              </a:spcAft>
            </a:pPr>
            <a:r>
              <a:rPr lang="en-US" dirty="0">
                <a:solidFill>
                  <a:srgbClr val="00B050"/>
                </a:solidFill>
              </a:rPr>
              <a:t>If a vertical line crosses a segment, it crosses its MBR</a:t>
            </a:r>
          </a:p>
          <a:p>
            <a:pPr lvl="2" fontAlgn="auto"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</a:rPr>
              <a:t>It may be that a vertical segment crosses a bounding box but doesn’t cross the segment</a:t>
            </a:r>
          </a:p>
          <a:p>
            <a:pPr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</a:rPr>
              <a:t>Vertical Segment Stabbing Query</a:t>
            </a:r>
          </a:p>
          <a:p>
            <a:pPr lvl="1"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</a:rPr>
              <a:t>Return all segments that intersect a vertical query segment</a:t>
            </a:r>
          </a:p>
          <a:p>
            <a:pPr lvl="1" fontAlgn="auto">
              <a:spcAft>
                <a:spcPts val="0"/>
              </a:spcAft>
            </a:pPr>
            <a:r>
              <a:rPr lang="en-AU" dirty="0">
                <a:solidFill>
                  <a:schemeClr val="tx1"/>
                </a:solidFill>
              </a:rPr>
              <a:t>Assume segments don’t cross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3B7A8-0ED6-8844-A49B-04DC8ED0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14" y="5557384"/>
            <a:ext cx="2465911" cy="122826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F9A733-F9E0-9D4C-B295-8B5E0516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5149487"/>
            <a:ext cx="1913285" cy="16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79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Segment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Interval Tree?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>
                    <a:solidFill>
                      <a:schemeClr val="tx1"/>
                    </a:solidFill>
                  </a:rPr>
                  <a:t>No longer true that a query like </a:t>
                </a:r>
                <a14:m>
                  <m:oMath xmlns:m="http://schemas.openxmlformats.org/officeDocument/2006/math">
                    <m:r>
                      <a:rPr lang="en-A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A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A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AU" dirty="0">
                    <a:solidFill>
                      <a:schemeClr val="tx1"/>
                    </a:solidFill>
                  </a:rPr>
                  <a:t>by </a:t>
                </a:r>
                <a14:m>
                  <m:oMath xmlns:m="http://schemas.openxmlformats.org/officeDocument/2006/math">
                    <m:r>
                      <a:rPr lang="en-A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] </m:t>
                    </m:r>
                  </m:oMath>
                </a14:m>
                <a:r>
                  <a:rPr lang="en-AU" dirty="0">
                    <a:solidFill>
                      <a:schemeClr val="tx1"/>
                    </a:solidFill>
                  </a:rPr>
                  <a:t>will ﬁnd the endpoints of satisfying segments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313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387C1DB-0AAE-104D-92EB-1B17F4200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2636912"/>
            <a:ext cx="6660232" cy="28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24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Segment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Binary Search Tree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Recursively partitions 1D space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Each leaf stores an elementary region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For internal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𝑅𝑒𝑔𝑖𝑜𝑛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AU" dirty="0"/>
                  <a:t> is the union of elementary regions in the subtree rooted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The space is divided into a set of basic units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Every segments is the union of some units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75" y="129540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313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hanging, bunch, table, different&#10;&#10;Description automatically generated">
            <a:extLst>
              <a:ext uri="{FF2B5EF4-FFF2-40B4-BE49-F238E27FC236}">
                <a16:creationId xmlns:a16="http://schemas.microsoft.com/office/drawing/2014/main" id="{3CE9C136-F300-0A4C-8332-15498B51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182982"/>
            <a:ext cx="5652120" cy="36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0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Segment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69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23738" y="130653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Store the segments in the Binary Search Tree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Store the segment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AU" dirty="0"/>
                  <a:t> at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AU" dirty="0"/>
                  <a:t> that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Segment covers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𝑅𝑒𝑔𝑖𝑜𝑛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It doesn’t cover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𝑅𝑒𝑔𝑖𝑜𝑛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𝑃𝑎𝑟𝑒𝑛𝑡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AU" dirty="0"/>
              </a:p>
              <a:p>
                <a:pPr lvl="3" fontAlgn="auto">
                  <a:spcAft>
                    <a:spcPts val="0"/>
                  </a:spcAft>
                </a:pPr>
                <a:r>
                  <a:rPr lang="en-AU" dirty="0"/>
                  <a:t>Propagate segments up until we reach a node whose Region is not a subset of the segment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Segments may be stored at several nodes</a:t>
                </a:r>
              </a:p>
              <a:p>
                <a:pPr lvl="3" fontAlgn="auto">
                  <a:spcAft>
                    <a:spcPts val="0"/>
                  </a:spcAft>
                </a:pPr>
                <a:r>
                  <a:rPr lang="en-AU" dirty="0"/>
                  <a:t>Each segment is stored at most twice at each level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8" y="130653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469" t="-1023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able, hanging, different, bunch&#10;&#10;Description automatically generated">
            <a:extLst>
              <a:ext uri="{FF2B5EF4-FFF2-40B4-BE49-F238E27FC236}">
                <a16:creationId xmlns:a16="http://schemas.microsoft.com/office/drawing/2014/main" id="{588F54D3-5A70-5E44-B672-2B28D72A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140968"/>
            <a:ext cx="5940152" cy="37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3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Spatial Indexing</a:t>
            </a:r>
          </a:p>
        </p:txBody>
      </p:sp>
      <p:sp>
        <p:nvSpPr>
          <p:cNvPr id="10486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Purpose:</a:t>
            </a:r>
          </a:p>
          <a:p>
            <a:pPr lvl="1"/>
            <a:r>
              <a:rPr lang="en-AU" dirty="0"/>
              <a:t>Efficiency in processing spatial selection, join and other spatial operations</a:t>
            </a:r>
          </a:p>
          <a:p>
            <a:r>
              <a:rPr lang="en-AU" dirty="0"/>
              <a:t>Two strategies to organize space and objects</a:t>
            </a:r>
          </a:p>
          <a:p>
            <a:pPr lvl="1"/>
            <a:r>
              <a:rPr lang="en-AU" dirty="0"/>
              <a:t>Map spatial objects into 1D space and use a standard index structure (B-tree)</a:t>
            </a:r>
          </a:p>
          <a:p>
            <a:pPr lvl="1"/>
            <a:r>
              <a:rPr lang="en-AU" dirty="0"/>
              <a:t>Dedicated external data structures</a:t>
            </a:r>
          </a:p>
          <a:p>
            <a:r>
              <a:rPr lang="en-AU" dirty="0"/>
              <a:t>Basic ideas</a:t>
            </a:r>
          </a:p>
          <a:p>
            <a:pPr lvl="1"/>
            <a:r>
              <a:rPr lang="en-AU" dirty="0"/>
              <a:t>Approximation</a:t>
            </a:r>
          </a:p>
          <a:p>
            <a:pPr lvl="2"/>
            <a:r>
              <a:rPr lang="en-AU" dirty="0"/>
              <a:t>Bounding box, Grids</a:t>
            </a:r>
          </a:p>
          <a:p>
            <a:pPr lvl="1"/>
            <a:r>
              <a:rPr lang="en-AU" dirty="0"/>
              <a:t>Hierarchical Data Organization</a:t>
            </a:r>
          </a:p>
        </p:txBody>
      </p:sp>
      <p:sp>
        <p:nvSpPr>
          <p:cNvPr id="10486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Segment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23738" y="130653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Vertical Line Query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Find the segment that intersect a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Binary search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Output every segment stored at the current node</a:t>
                </a:r>
              </a:p>
              <a:p>
                <a:pPr lvl="3" fontAlgn="auto">
                  <a:spcAft>
                    <a:spcPts val="0"/>
                  </a:spcAft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falls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𝑅𝑒𝑔𝑖𝑜𝑛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𝑙𝑒𝑓𝑡𝑐h𝑖𝑙𝑑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dirty="0"/>
                  <a:t> take the left branch</a:t>
                </a:r>
              </a:p>
              <a:p>
                <a:pPr lvl="3" fontAlgn="auto">
                  <a:spcAft>
                    <a:spcPts val="0"/>
                  </a:spcAft>
                </a:pPr>
                <a:r>
                  <a:rPr lang="en-AU" dirty="0"/>
                  <a:t>Else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falls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𝑅𝑒𝑔𝑖𝑜𝑛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𝑐h𝑖𝑙𝑑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dirty="0"/>
                  <a:t> take the right branch</a:t>
                </a:r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8" y="130653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469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able, hanging, different, bunch&#10;&#10;Description automatically generated">
            <a:extLst>
              <a:ext uri="{FF2B5EF4-FFF2-40B4-BE49-F238E27FC236}">
                <a16:creationId xmlns:a16="http://schemas.microsoft.com/office/drawing/2014/main" id="{588F54D3-5A70-5E44-B672-2B28D72A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140968"/>
            <a:ext cx="5940152" cy="37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91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Segment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23738" y="130653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dirty="0"/>
                  <a:t>Construction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Sort the segments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Break into units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Build balanced BST on them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Insert the segment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𝑅𝑒𝑔𝑖𝑜𝑛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𝑖𝑛𝑠𝑒𝑟𝑡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AU" dirty="0"/>
                  <a:t> intersects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𝑅𝑒𝑔𝑖𝑜𝑛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3" fontAlgn="auto">
                  <a:spcAft>
                    <a:spcPts val="0"/>
                  </a:spcAft>
                </a:pPr>
                <a:r>
                  <a:rPr lang="en-AU" dirty="0"/>
                  <a:t>Insert(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en-AU" dirty="0"/>
                  <a:t>)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AU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AU" dirty="0"/>
                  <a:t> intersects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𝑅𝑒𝑔𝑖𝑜𝑛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3" fontAlgn="auto">
                  <a:spcAft>
                    <a:spcPts val="0"/>
                  </a:spcAft>
                </a:pPr>
                <a:r>
                  <a:rPr lang="en-AU" dirty="0"/>
                  <a:t>Insert(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𝑟𝑖𝑔h𝑡</m:t>
                    </m:r>
                  </m:oMath>
                </a14:m>
                <a:r>
                  <a:rPr lang="en-AU" dirty="0"/>
                  <a:t>)</a:t>
                </a:r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8" y="130653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469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able, hanging, different, bunch&#10;&#10;Description automatically generated">
            <a:extLst>
              <a:ext uri="{FF2B5EF4-FFF2-40B4-BE49-F238E27FC236}">
                <a16:creationId xmlns:a16="http://schemas.microsoft.com/office/drawing/2014/main" id="{588F54D3-5A70-5E44-B672-2B28D72A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216776"/>
            <a:ext cx="5940152" cy="371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03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Segment Tree</a:t>
            </a:r>
          </a:p>
        </p:txBody>
      </p:sp>
      <p:sp>
        <p:nvSpPr>
          <p:cNvPr id="10487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AB35D5C-86ED-FB44-A301-9A67AD35BCFD}"/>
              </a:ext>
            </a:extLst>
          </p:cNvPr>
          <p:cNvSpPr txBox="1">
            <a:spLocks noChangeArrowheads="1"/>
          </p:cNvSpPr>
          <p:nvPr/>
        </p:nvSpPr>
        <p:spPr>
          <a:xfrm>
            <a:off x="498475" y="1300616"/>
            <a:ext cx="8466013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23738" y="1306530"/>
                <a:ext cx="8105973" cy="495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AU" dirty="0">
                    <a:solidFill>
                      <a:schemeClr val="tx1"/>
                    </a:solidFill>
                  </a:rPr>
                  <a:t>Vertical Segment Stabbing Query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US" dirty="0"/>
                  <a:t>Segments stored at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AU" dirty="0"/>
                  <a:t> all span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𝑅𝑒𝑔𝑖𝑜𝑛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by definition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The segments can be linearly ordered from top to bottom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Index them in binary search tree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AU" dirty="0"/>
                  <a:t>Range query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:endParaRPr lang="en-AU" dirty="0"/>
              </a:p>
              <a:p>
                <a:pPr lvl="1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lvl="2" fontAlgn="auto">
                  <a:spcAft>
                    <a:spcPts val="0"/>
                  </a:spcAft>
                </a:pPr>
                <a:endParaRPr lang="en-AU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2629FF9-31C4-2B46-BD89-AA107C8E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38" y="1306530"/>
                <a:ext cx="8105973" cy="4953000"/>
              </a:xfrm>
              <a:prstGeom prst="rect">
                <a:avLst/>
              </a:prstGeom>
              <a:blipFill>
                <a:blip r:embed="rId2"/>
                <a:stretch>
                  <a:fillRect l="-469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C506E246-C37F-0544-B9F3-70C29727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11533"/>
            <a:ext cx="3141411" cy="52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39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Data Access Methods</a:t>
            </a:r>
          </a:p>
        </p:txBody>
      </p:sp>
      <p:sp>
        <p:nvSpPr>
          <p:cNvPr id="1048814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7500" lnSpcReduction="20000"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One Dimensional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Hashing and B-Trees</a:t>
            </a:r>
          </a:p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Line Data</a:t>
            </a:r>
          </a:p>
          <a:p>
            <a:pPr lvl="1"/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Tree, Segment Tree 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rgbClr val="FF9900"/>
                </a:solidFill>
                <a:ea typeface="+mn-ea"/>
                <a:cs typeface="+mn-cs"/>
              </a:rPr>
              <a:t>Point </a:t>
            </a:r>
            <a:r>
              <a:rPr lang="en-AU" dirty="0">
                <a:solidFill>
                  <a:srgbClr val="FF9900"/>
                </a:solidFill>
                <a:cs typeface="+mn-cs"/>
              </a:rPr>
              <a:t>D</a:t>
            </a:r>
            <a:r>
              <a:rPr lang="en-AU" sz="2400" dirty="0">
                <a:solidFill>
                  <a:srgbClr val="FF9900"/>
                </a:solidFill>
                <a:ea typeface="+mn-ea"/>
                <a:cs typeface="+mn-cs"/>
              </a:rPr>
              <a:t>ata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rgbClr val="FF9900"/>
                </a:solidFill>
                <a:ea typeface="+mn-ea"/>
              </a:rPr>
              <a:t>Hashing: GRID and EXCELL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Quadtree: Point and Region Quadtrees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kd</a:t>
            </a: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-Tree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Z-values and B-tree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Polygon 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D</a:t>
            </a: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ata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Transformation: End point mapping and z-values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Overlapping: R-tree and R*-tree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Clipping: R</a:t>
            </a:r>
            <a:r>
              <a:rPr lang="en-AU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+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-tree</a:t>
            </a:r>
          </a:p>
        </p:txBody>
      </p:sp>
      <p:sp>
        <p:nvSpPr>
          <p:cNvPr id="10488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78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Grid 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877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6233765" cy="538321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Basic idea</a:t>
                </a:r>
              </a:p>
              <a:p>
                <a:pPr lvl="1"/>
                <a:r>
                  <a:rPr lang="en-AU" dirty="0"/>
                  <a:t>Superimpose a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-dimensional grid on the space</a:t>
                </a:r>
              </a:p>
              <a:p>
                <a:pPr lvl="2"/>
                <a:r>
                  <a:rPr lang="en-AU" dirty="0"/>
                  <a:t>Only scan the data in a grid</a:t>
                </a:r>
              </a:p>
              <a:p>
                <a:pPr lvl="2"/>
                <a:r>
                  <a:rPr lang="en-AU" dirty="0"/>
                  <a:t>Essentially, a 2D hash function</a:t>
                </a:r>
              </a:p>
              <a:p>
                <a:pPr lvl="1"/>
                <a:r>
                  <a:rPr lang="en-AU" dirty="0"/>
                  <a:t>Cells can be of varying sizes</a:t>
                </a:r>
              </a:p>
              <a:p>
                <a:pPr lvl="1"/>
                <a:r>
                  <a:rPr lang="en-AU" dirty="0"/>
                  <a:t>Cell-to-bucket mapping: many-to-1</a:t>
                </a:r>
              </a:p>
              <a:p>
                <a:pPr lvl="2"/>
                <a:r>
                  <a:rPr lang="en-AU" i="1" dirty="0"/>
                  <a:t>What about 1-to-many? </a:t>
                </a:r>
              </a:p>
              <a:p>
                <a:pPr lvl="1"/>
                <a:r>
                  <a:rPr lang="en-AU" dirty="0"/>
                  <a:t>The grid definition (scales) is kept in memory</a:t>
                </a:r>
              </a:p>
              <a:p>
                <a:pPr lvl="1"/>
                <a:r>
                  <a:rPr lang="en-AU" dirty="0"/>
                  <a:t>The grid directory is kept on disk</a:t>
                </a:r>
              </a:p>
              <a:p>
                <a:r>
                  <a:rPr lang="en-AU" dirty="0"/>
                  <a:t>Motivation</a:t>
                </a:r>
              </a:p>
              <a:p>
                <a:pPr lvl="1"/>
                <a:r>
                  <a:rPr lang="en-AU" dirty="0"/>
                  <a:t>Fixed-grid not suitable for non-uniformly distributed data</a:t>
                </a:r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10487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6233765" cy="5383212"/>
              </a:xfrm>
              <a:blipFill>
                <a:blip r:embed="rId3"/>
                <a:stretch>
                  <a:fillRect l="-407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77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74</a:t>
            </a:fld>
            <a:endParaRPr lang="en-US"/>
          </a:p>
        </p:txBody>
      </p:sp>
      <p:pic>
        <p:nvPicPr>
          <p:cNvPr id="209715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238" y="2348880"/>
            <a:ext cx="2514600" cy="410440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Grid File</a:t>
            </a:r>
          </a:p>
        </p:txBody>
      </p:sp>
      <p:sp>
        <p:nvSpPr>
          <p:cNvPr id="10487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To answer a point query: </a:t>
            </a:r>
          </a:p>
          <a:p>
            <a:pPr lvl="1"/>
            <a:r>
              <a:rPr lang="en-AU" dirty="0"/>
              <a:t>Use the scales to locate the cell</a:t>
            </a:r>
          </a:p>
          <a:p>
            <a:pPr lvl="1"/>
            <a:r>
              <a:rPr lang="en-AU" dirty="0"/>
              <a:t>Read the cell from disk</a:t>
            </a:r>
          </a:p>
          <a:p>
            <a:pPr lvl="1"/>
            <a:r>
              <a:rPr lang="en-AU" dirty="0"/>
              <a:t>The loaded cell contains a reference (pointer) to data bucket</a:t>
            </a:r>
          </a:p>
          <a:p>
            <a:pPr lvl="1"/>
            <a:r>
              <a:rPr lang="en-AU" dirty="0"/>
              <a:t>Read data bucket</a:t>
            </a:r>
          </a:p>
          <a:p>
            <a:pPr lvl="1"/>
            <a:r>
              <a:rPr lang="en-AU" dirty="0"/>
              <a:t>On average two disk accesses </a:t>
            </a:r>
          </a:p>
          <a:p>
            <a:endParaRPr lang="en-AU" dirty="0"/>
          </a:p>
          <a:p>
            <a:r>
              <a:rPr lang="en-AU" dirty="0"/>
              <a:t>To answer a range query:</a:t>
            </a:r>
          </a:p>
          <a:p>
            <a:pPr lvl="1"/>
            <a:r>
              <a:rPr lang="en-AU" dirty="0"/>
              <a:t>Examine all cells that overlap the search region</a:t>
            </a:r>
          </a:p>
          <a:p>
            <a:pPr lvl="1"/>
            <a:r>
              <a:rPr lang="en-AU" dirty="0"/>
              <a:t>Read the corresponding data buckets(s)</a:t>
            </a:r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10487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Grid File</a:t>
            </a:r>
            <a:endParaRPr lang="en-AU" dirty="0"/>
          </a:p>
        </p:txBody>
      </p:sp>
      <p:sp>
        <p:nvSpPr>
          <p:cNvPr id="10487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To insert a point: </a:t>
            </a:r>
          </a:p>
          <a:p>
            <a:pPr lvl="1"/>
            <a:r>
              <a:rPr lang="en-AU" dirty="0"/>
              <a:t>Search (point query) the matching cell and data bucket</a:t>
            </a:r>
          </a:p>
          <a:p>
            <a:pPr lvl="1"/>
            <a:r>
              <a:rPr lang="en-AU" dirty="0"/>
              <a:t>If there is sufficient space, insert into data bucket</a:t>
            </a:r>
          </a:p>
          <a:p>
            <a:pPr lvl="1"/>
            <a:r>
              <a:rPr lang="en-AU" dirty="0"/>
              <a:t>Else: add a vertical or horizontal line to split, if necessary, and move data accordingly</a:t>
            </a:r>
          </a:p>
          <a:p>
            <a:r>
              <a:rPr lang="en-AU" dirty="0"/>
              <a:t>To delete a point:</a:t>
            </a:r>
          </a:p>
          <a:p>
            <a:pPr lvl="1"/>
            <a:r>
              <a:rPr lang="en-AU" dirty="0"/>
              <a:t>Search …</a:t>
            </a:r>
          </a:p>
          <a:p>
            <a:pPr lvl="1"/>
            <a:r>
              <a:rPr lang="en-AU" dirty="0"/>
              <a:t>Merge if necessary</a:t>
            </a:r>
          </a:p>
          <a:p>
            <a:r>
              <a:rPr lang="en-AU" dirty="0"/>
              <a:t>Problems:</a:t>
            </a:r>
          </a:p>
          <a:p>
            <a:pPr lvl="1"/>
            <a:r>
              <a:rPr lang="en-AU" dirty="0"/>
              <a:t>Have to remember all the definitions of the grids</a:t>
            </a:r>
          </a:p>
          <a:p>
            <a:pPr lvl="1"/>
            <a:r>
              <a:rPr lang="en-AU" dirty="0"/>
              <a:t>Why not </a:t>
            </a:r>
            <a:r>
              <a:rPr lang="en-AU" dirty="0" err="1"/>
              <a:t>uniformally</a:t>
            </a:r>
            <a:r>
              <a:rPr lang="en-AU" dirty="0"/>
              <a:t>? </a:t>
            </a:r>
          </a:p>
          <a:p>
            <a:pPr lvl="1"/>
            <a:endParaRPr lang="en-AU" dirty="0"/>
          </a:p>
        </p:txBody>
      </p:sp>
      <p:sp>
        <p:nvSpPr>
          <p:cNvPr id="104877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EXCELL</a:t>
            </a:r>
            <a:endParaRPr lang="en-AU" dirty="0"/>
          </a:p>
        </p:txBody>
      </p:sp>
      <p:sp>
        <p:nvSpPr>
          <p:cNvPr id="1048779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295400"/>
            <a:ext cx="5801718" cy="4953000"/>
          </a:xfrm>
        </p:spPr>
        <p:txBody>
          <a:bodyPr/>
          <a:lstStyle/>
          <a:p>
            <a:r>
              <a:rPr lang="en-AU" dirty="0"/>
              <a:t>EXtendible CELL</a:t>
            </a:r>
          </a:p>
          <a:p>
            <a:r>
              <a:rPr lang="en-AU" dirty="0"/>
              <a:t>Motivation</a:t>
            </a:r>
          </a:p>
          <a:p>
            <a:pPr lvl="1"/>
            <a:r>
              <a:rPr lang="en-AU" dirty="0"/>
              <a:t>Fixed grid is easier to manage and more efficient to use</a:t>
            </a:r>
          </a:p>
          <a:p>
            <a:r>
              <a:rPr lang="en-AU" dirty="0"/>
              <a:t>Basic Ideas</a:t>
            </a:r>
          </a:p>
          <a:p>
            <a:pPr lvl="1"/>
            <a:r>
              <a:rPr lang="en-AU" dirty="0"/>
              <a:t>All cells are of the same size</a:t>
            </a:r>
          </a:p>
          <a:p>
            <a:pPr lvl="2"/>
            <a:r>
              <a:rPr lang="en-AU" dirty="0"/>
              <a:t>No need to keep grid definition (scales) in memory </a:t>
            </a:r>
          </a:p>
          <a:p>
            <a:pPr lvl="2"/>
            <a:r>
              <a:rPr lang="en-AU" dirty="0"/>
              <a:t>But it’s still necessary to remember how to map grid cells to buckets</a:t>
            </a:r>
          </a:p>
        </p:txBody>
      </p:sp>
      <p:sp>
        <p:nvSpPr>
          <p:cNvPr id="104878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77</a:t>
            </a:fld>
            <a:endParaRPr lang="en-US"/>
          </a:p>
        </p:txBody>
      </p:sp>
      <p:grpSp>
        <p:nvGrpSpPr>
          <p:cNvPr id="135" name="Group 4"/>
          <p:cNvGrpSpPr/>
          <p:nvPr/>
        </p:nvGrpSpPr>
        <p:grpSpPr bwMode="auto">
          <a:xfrm>
            <a:off x="6372200" y="2204865"/>
            <a:ext cx="2399928" cy="3600399"/>
            <a:chOff x="432" y="1056"/>
            <a:chExt cx="1920" cy="2730"/>
          </a:xfrm>
        </p:grpSpPr>
        <p:sp>
          <p:nvSpPr>
            <p:cNvPr id="1048781" name="Rectangle 5"/>
            <p:cNvSpPr>
              <a:spLocks noChangeArrowheads="1"/>
            </p:cNvSpPr>
            <p:nvPr/>
          </p:nvSpPr>
          <p:spPr bwMode="auto">
            <a:xfrm>
              <a:off x="1104" y="1113"/>
              <a:ext cx="1201" cy="181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82" name="Rectangle 6"/>
            <p:cNvSpPr>
              <a:spLocks noChangeArrowheads="1"/>
            </p:cNvSpPr>
            <p:nvPr/>
          </p:nvSpPr>
          <p:spPr bwMode="auto">
            <a:xfrm>
              <a:off x="480" y="1106"/>
              <a:ext cx="531" cy="574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83" name="Rectangle 7"/>
            <p:cNvSpPr>
              <a:spLocks noChangeArrowheads="1"/>
            </p:cNvSpPr>
            <p:nvPr/>
          </p:nvSpPr>
          <p:spPr bwMode="auto">
            <a:xfrm>
              <a:off x="465" y="1789"/>
              <a:ext cx="543" cy="113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84" name="Rectangle 8"/>
            <p:cNvSpPr>
              <a:spLocks noChangeArrowheads="1"/>
            </p:cNvSpPr>
            <p:nvPr/>
          </p:nvSpPr>
          <p:spPr bwMode="auto">
            <a:xfrm>
              <a:off x="432" y="1056"/>
              <a:ext cx="1920" cy="19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85" name="Oval 9"/>
            <p:cNvSpPr>
              <a:spLocks noChangeArrowheads="1"/>
            </p:cNvSpPr>
            <p:nvPr/>
          </p:nvSpPr>
          <p:spPr bwMode="auto">
            <a:xfrm>
              <a:off x="1680" y="230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86" name="Oval 10"/>
            <p:cNvSpPr>
              <a:spLocks noChangeArrowheads="1"/>
            </p:cNvSpPr>
            <p:nvPr/>
          </p:nvSpPr>
          <p:spPr bwMode="auto">
            <a:xfrm>
              <a:off x="672" y="158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87" name="Oval 11"/>
            <p:cNvSpPr>
              <a:spLocks noChangeArrowheads="1"/>
            </p:cNvSpPr>
            <p:nvPr/>
          </p:nvSpPr>
          <p:spPr bwMode="auto">
            <a:xfrm>
              <a:off x="912" y="187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88" name="Oval 12"/>
            <p:cNvSpPr>
              <a:spLocks noChangeArrowheads="1"/>
            </p:cNvSpPr>
            <p:nvPr/>
          </p:nvSpPr>
          <p:spPr bwMode="auto">
            <a:xfrm>
              <a:off x="1968" y="148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89" name="Oval 13"/>
            <p:cNvSpPr>
              <a:spLocks noChangeArrowheads="1"/>
            </p:cNvSpPr>
            <p:nvPr/>
          </p:nvSpPr>
          <p:spPr bwMode="auto">
            <a:xfrm>
              <a:off x="864" y="268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90" name="Oval 14"/>
            <p:cNvSpPr>
              <a:spLocks noChangeArrowheads="1"/>
            </p:cNvSpPr>
            <p:nvPr/>
          </p:nvSpPr>
          <p:spPr bwMode="auto">
            <a:xfrm>
              <a:off x="1104" y="129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91" name="Text Box 15"/>
            <p:cNvSpPr txBox="1">
              <a:spLocks noChangeArrowheads="1"/>
            </p:cNvSpPr>
            <p:nvPr/>
          </p:nvSpPr>
          <p:spPr bwMode="auto">
            <a:xfrm>
              <a:off x="1776" y="211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p</a:t>
              </a:r>
              <a:r>
                <a:rPr lang="en-US" sz="1800" baseline="-25000"/>
                <a:t>1</a:t>
              </a:r>
              <a:endParaRPr lang="en-US" sz="2400"/>
            </a:p>
          </p:txBody>
        </p:sp>
        <p:sp>
          <p:nvSpPr>
            <p:cNvPr id="1048792" name="Text Box 16"/>
            <p:cNvSpPr txBox="1">
              <a:spLocks noChangeArrowheads="1"/>
            </p:cNvSpPr>
            <p:nvPr/>
          </p:nvSpPr>
          <p:spPr bwMode="auto">
            <a:xfrm>
              <a:off x="731" y="177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p</a:t>
              </a:r>
              <a:r>
                <a:rPr lang="en-US" sz="1800" baseline="-25000"/>
                <a:t>2</a:t>
              </a:r>
              <a:endParaRPr lang="en-US" sz="2400"/>
            </a:p>
          </p:txBody>
        </p:sp>
        <p:sp>
          <p:nvSpPr>
            <p:cNvPr id="1048793" name="Text Box 17"/>
            <p:cNvSpPr txBox="1">
              <a:spLocks noChangeArrowheads="1"/>
            </p:cNvSpPr>
            <p:nvPr/>
          </p:nvSpPr>
          <p:spPr bwMode="auto">
            <a:xfrm>
              <a:off x="2064" y="1296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p</a:t>
              </a:r>
              <a:r>
                <a:rPr lang="en-US" sz="1800" baseline="-25000"/>
                <a:t>3</a:t>
              </a:r>
              <a:endParaRPr lang="en-US" sz="2400"/>
            </a:p>
          </p:txBody>
        </p:sp>
        <p:sp>
          <p:nvSpPr>
            <p:cNvPr id="1048794" name="Text Box 18"/>
            <p:cNvSpPr txBox="1">
              <a:spLocks noChangeArrowheads="1"/>
            </p:cNvSpPr>
            <p:nvPr/>
          </p:nvSpPr>
          <p:spPr bwMode="auto">
            <a:xfrm>
              <a:off x="1200" y="1200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p</a:t>
              </a:r>
              <a:r>
                <a:rPr lang="en-US" sz="1800" baseline="-25000"/>
                <a:t>7</a:t>
              </a:r>
              <a:endParaRPr lang="en-US" sz="2400"/>
            </a:p>
          </p:txBody>
        </p:sp>
        <p:sp>
          <p:nvSpPr>
            <p:cNvPr id="1048795" name="Text Box 19"/>
            <p:cNvSpPr txBox="1">
              <a:spLocks noChangeArrowheads="1"/>
            </p:cNvSpPr>
            <p:nvPr/>
          </p:nvSpPr>
          <p:spPr bwMode="auto">
            <a:xfrm>
              <a:off x="720" y="139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p</a:t>
              </a:r>
              <a:r>
                <a:rPr lang="en-US" sz="1800" baseline="-25000"/>
                <a:t>6</a:t>
              </a:r>
              <a:endParaRPr lang="en-US" sz="2400"/>
            </a:p>
          </p:txBody>
        </p:sp>
        <p:sp>
          <p:nvSpPr>
            <p:cNvPr id="1048796" name="Text Box 20"/>
            <p:cNvSpPr txBox="1">
              <a:spLocks noChangeArrowheads="1"/>
            </p:cNvSpPr>
            <p:nvPr/>
          </p:nvSpPr>
          <p:spPr bwMode="auto">
            <a:xfrm>
              <a:off x="672" y="254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p</a:t>
              </a:r>
              <a:r>
                <a:rPr lang="en-US" sz="1800" baseline="-25000"/>
                <a:t>5</a:t>
              </a:r>
              <a:endParaRPr lang="en-US" sz="2400"/>
            </a:p>
          </p:txBody>
        </p:sp>
        <p:sp>
          <p:nvSpPr>
            <p:cNvPr id="1048797" name="Oval 21"/>
            <p:cNvSpPr>
              <a:spLocks noChangeArrowheads="1"/>
            </p:cNvSpPr>
            <p:nvPr/>
          </p:nvSpPr>
          <p:spPr bwMode="auto">
            <a:xfrm>
              <a:off x="480" y="12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798" name="Text Box 22"/>
            <p:cNvSpPr txBox="1">
              <a:spLocks noChangeArrowheads="1"/>
            </p:cNvSpPr>
            <p:nvPr/>
          </p:nvSpPr>
          <p:spPr bwMode="auto">
            <a:xfrm>
              <a:off x="528" y="1104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p</a:t>
              </a:r>
              <a:r>
                <a:rPr lang="en-US" sz="1800" baseline="-25000"/>
                <a:t>8</a:t>
              </a:r>
              <a:endParaRPr lang="en-US" sz="2400"/>
            </a:p>
          </p:txBody>
        </p:sp>
        <p:sp>
          <p:nvSpPr>
            <p:cNvPr id="1048799" name="Line 23"/>
            <p:cNvSpPr>
              <a:spLocks noChangeShapeType="1"/>
            </p:cNvSpPr>
            <p:nvPr/>
          </p:nvSpPr>
          <p:spPr bwMode="auto">
            <a:xfrm>
              <a:off x="445" y="2349"/>
              <a:ext cx="19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800" name="Line 24"/>
            <p:cNvSpPr>
              <a:spLocks noChangeShapeType="1"/>
            </p:cNvSpPr>
            <p:nvPr/>
          </p:nvSpPr>
          <p:spPr bwMode="auto">
            <a:xfrm>
              <a:off x="1056" y="1061"/>
              <a:ext cx="1" cy="19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801" name="Line 25"/>
            <p:cNvSpPr>
              <a:spLocks noChangeShapeType="1"/>
            </p:cNvSpPr>
            <p:nvPr/>
          </p:nvSpPr>
          <p:spPr bwMode="auto">
            <a:xfrm>
              <a:off x="432" y="1728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802" name="Line 26"/>
            <p:cNvSpPr>
              <a:spLocks noChangeShapeType="1"/>
            </p:cNvSpPr>
            <p:nvPr/>
          </p:nvSpPr>
          <p:spPr bwMode="auto">
            <a:xfrm>
              <a:off x="1720" y="1063"/>
              <a:ext cx="0" cy="19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803" name="AutoShape 27"/>
            <p:cNvSpPr>
              <a:spLocks noChangeArrowheads="1"/>
            </p:cNvSpPr>
            <p:nvPr/>
          </p:nvSpPr>
          <p:spPr bwMode="auto">
            <a:xfrm>
              <a:off x="1872" y="3120"/>
              <a:ext cx="420" cy="651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804" name="AutoShape 28"/>
            <p:cNvSpPr>
              <a:spLocks noChangeArrowheads="1"/>
            </p:cNvSpPr>
            <p:nvPr/>
          </p:nvSpPr>
          <p:spPr bwMode="auto">
            <a:xfrm>
              <a:off x="1200" y="3120"/>
              <a:ext cx="420" cy="651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805" name="Line 29"/>
            <p:cNvSpPr>
              <a:spLocks noChangeShapeType="1"/>
            </p:cNvSpPr>
            <p:nvPr/>
          </p:nvSpPr>
          <p:spPr bwMode="auto">
            <a:xfrm>
              <a:off x="2112" y="2832"/>
              <a:ext cx="0" cy="5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806" name="Line 30"/>
            <p:cNvSpPr>
              <a:spLocks noChangeShapeType="1"/>
            </p:cNvSpPr>
            <p:nvPr/>
          </p:nvSpPr>
          <p:spPr bwMode="auto">
            <a:xfrm>
              <a:off x="768" y="2832"/>
              <a:ext cx="62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807" name="AutoShape 31"/>
            <p:cNvSpPr>
              <a:spLocks noChangeArrowheads="1"/>
            </p:cNvSpPr>
            <p:nvPr/>
          </p:nvSpPr>
          <p:spPr bwMode="auto">
            <a:xfrm>
              <a:off x="437" y="3135"/>
              <a:ext cx="420" cy="651"/>
            </a:xfrm>
            <a:prstGeom prst="foldedCorner">
              <a:avLst>
                <a:gd name="adj" fmla="val 125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808" name="Line 32"/>
            <p:cNvSpPr>
              <a:spLocks noChangeShapeType="1"/>
            </p:cNvSpPr>
            <p:nvPr/>
          </p:nvSpPr>
          <p:spPr bwMode="auto">
            <a:xfrm>
              <a:off x="553" y="1644"/>
              <a:ext cx="0" cy="18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48809" name="TextBox 34"/>
          <p:cNvSpPr txBox="1"/>
          <p:nvPr/>
        </p:nvSpPr>
        <p:spPr>
          <a:xfrm>
            <a:off x="6084168" y="5877272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+mj-lt"/>
              </a:rPr>
              <a:t>Data buckets</a:t>
            </a:r>
          </a:p>
          <a:p>
            <a:pPr algn="ctr"/>
            <a:r>
              <a:rPr lang="en-US" sz="1800" b="1" dirty="0">
                <a:latin typeface="+mj-lt"/>
              </a:rPr>
              <a:t>Capacity = 3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EXCELL</a:t>
            </a:r>
            <a:endParaRPr lang="en-AU" dirty="0"/>
          </a:p>
        </p:txBody>
      </p:sp>
      <p:sp>
        <p:nvSpPr>
          <p:cNvPr id="1048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Search: </a:t>
            </a:r>
          </a:p>
          <a:p>
            <a:pPr lvl="1"/>
            <a:r>
              <a:rPr lang="en-AU" dirty="0"/>
              <a:t>Efficient for point and range queries</a:t>
            </a:r>
          </a:p>
          <a:p>
            <a:r>
              <a:rPr lang="en-AU" dirty="0"/>
              <a:t>To insert a point: </a:t>
            </a:r>
          </a:p>
          <a:p>
            <a:pPr lvl="1"/>
            <a:r>
              <a:rPr lang="en-AU" dirty="0"/>
              <a:t>Search (point query) the matching cell and data bucket</a:t>
            </a:r>
          </a:p>
          <a:p>
            <a:pPr lvl="1"/>
            <a:r>
              <a:rPr lang="en-AU" dirty="0"/>
              <a:t>If there is sufficient space, insert into data bucket</a:t>
            </a:r>
          </a:p>
          <a:p>
            <a:pPr lvl="1"/>
            <a:r>
              <a:rPr lang="en-AU" dirty="0"/>
              <a:t>Else: add a vertical or horizontal line to split, if necessary, and move data accordingly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When split, the number of cells is doubled</a:t>
            </a:r>
          </a:p>
          <a:p>
            <a:pPr lvl="1"/>
            <a:endParaRPr lang="en-AU" dirty="0"/>
          </a:p>
        </p:txBody>
      </p:sp>
      <p:sp>
        <p:nvSpPr>
          <p:cNvPr id="10488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Data Access Methods</a:t>
            </a:r>
          </a:p>
        </p:txBody>
      </p:sp>
      <p:sp>
        <p:nvSpPr>
          <p:cNvPr id="1048814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7500" lnSpcReduction="20000"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One Dimensional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Hashing and B-Trees</a:t>
            </a:r>
          </a:p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Line Data</a:t>
            </a:r>
          </a:p>
          <a:p>
            <a:pPr lvl="1"/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Interval Tree, Segment Tree </a:t>
            </a:r>
          </a:p>
          <a:p>
            <a:pPr fontAlgn="auto">
              <a:spcAft>
                <a:spcPts val="0"/>
              </a:spcAft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Point Data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Hashing: GRID and EXCELL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Quadtree: Point and Region Quadtrees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kd</a:t>
            </a: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-Tree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Z-values and B-tree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Polygon 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cs typeface="+mn-cs"/>
              </a:rPr>
              <a:t>D</a:t>
            </a:r>
            <a:r>
              <a:rPr lang="en-AU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ata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Transformation: End point mapping and z-values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Overlapping: R-tree and R*-tree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Clipping: R</a:t>
            </a:r>
            <a:r>
              <a:rPr lang="en-AU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+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-tree</a:t>
            </a:r>
          </a:p>
        </p:txBody>
      </p:sp>
      <p:sp>
        <p:nvSpPr>
          <p:cNvPr id="10488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4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 Approximation</a:t>
            </a:r>
          </a:p>
        </p:txBody>
      </p:sp>
      <p:sp>
        <p:nvSpPr>
          <p:cNvPr id="1048618" name="Rectangle 4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556313" cy="556260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A fundamental idea of spatial indexing is the use of approximation</a:t>
            </a:r>
          </a:p>
          <a:p>
            <a:r>
              <a:rPr lang="en-AU" dirty="0"/>
              <a:t>Continues Approximation</a:t>
            </a:r>
          </a:p>
          <a:p>
            <a:pPr lvl="1"/>
            <a:r>
              <a:rPr lang="en-AU" dirty="0"/>
              <a:t>Object centric</a:t>
            </a:r>
          </a:p>
          <a:p>
            <a:pPr lvl="1"/>
            <a:r>
              <a:rPr lang="en-AU" dirty="0"/>
              <a:t>Example:</a:t>
            </a:r>
          </a:p>
          <a:p>
            <a:pPr lvl="2"/>
            <a:r>
              <a:rPr lang="en-AU" dirty="0"/>
              <a:t>Use of MBRs (Minimum Bounding Rectangles)</a:t>
            </a:r>
          </a:p>
          <a:p>
            <a:pPr lvl="2"/>
            <a:r>
              <a:rPr lang="en-AU" dirty="0"/>
              <a:t>R-Tree</a:t>
            </a:r>
          </a:p>
          <a:p>
            <a:r>
              <a:rPr lang="en-AU" dirty="0"/>
              <a:t>Grid Approximation</a:t>
            </a:r>
          </a:p>
          <a:p>
            <a:pPr lvl="1"/>
            <a:r>
              <a:rPr lang="en-AU" dirty="0"/>
              <a:t>Space centric </a:t>
            </a:r>
          </a:p>
          <a:p>
            <a:pPr lvl="2"/>
            <a:r>
              <a:rPr lang="en-AU" dirty="0"/>
              <a:t>Faster mapping</a:t>
            </a:r>
          </a:p>
          <a:p>
            <a:pPr lvl="2"/>
            <a:r>
              <a:rPr lang="en-AU" dirty="0"/>
              <a:t>Uniform / Non-uniform</a:t>
            </a:r>
          </a:p>
          <a:p>
            <a:pPr lvl="2"/>
            <a:r>
              <a:rPr lang="en-AU" dirty="0"/>
              <a:t>High-D? </a:t>
            </a:r>
          </a:p>
          <a:p>
            <a:pPr lvl="1"/>
            <a:r>
              <a:rPr lang="en-AU" dirty="0"/>
              <a:t>Example: </a:t>
            </a:r>
          </a:p>
          <a:p>
            <a:pPr lvl="2"/>
            <a:r>
              <a:rPr lang="en-AU" dirty="0"/>
              <a:t>Quad</a:t>
            </a:r>
            <a:r>
              <a:rPr lang="en-US" altLang="zh-CN" dirty="0"/>
              <a:t>-T</a:t>
            </a:r>
            <a:r>
              <a:rPr lang="en-AU" dirty="0" err="1"/>
              <a:t>ree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6D58F-1337-BE47-86F1-ED916EDDB23B}"/>
              </a:ext>
            </a:extLst>
          </p:cNvPr>
          <p:cNvGrpSpPr/>
          <p:nvPr/>
        </p:nvGrpSpPr>
        <p:grpSpPr>
          <a:xfrm>
            <a:off x="4027372" y="4437112"/>
            <a:ext cx="2286000" cy="1828800"/>
            <a:chOff x="4027372" y="4437112"/>
            <a:chExt cx="2286000" cy="1828800"/>
          </a:xfrm>
        </p:grpSpPr>
        <p:sp>
          <p:nvSpPr>
            <p:cNvPr id="1048620" name="Freeform 5"/>
            <p:cNvSpPr/>
            <p:nvPr/>
          </p:nvSpPr>
          <p:spPr bwMode="auto">
            <a:xfrm>
              <a:off x="5040197" y="5191175"/>
              <a:ext cx="803275" cy="763587"/>
            </a:xfrm>
            <a:custGeom>
              <a:avLst/>
              <a:gdLst>
                <a:gd name="T0" fmla="*/ 14 w 488"/>
                <a:gd name="T1" fmla="*/ 360 h 481"/>
                <a:gd name="T2" fmla="*/ 57 w 488"/>
                <a:gd name="T3" fmla="*/ 103 h 481"/>
                <a:gd name="T4" fmla="*/ 74 w 488"/>
                <a:gd name="T5" fmla="*/ 0 h 481"/>
                <a:gd name="T6" fmla="*/ 305 w 488"/>
                <a:gd name="T7" fmla="*/ 120 h 481"/>
                <a:gd name="T8" fmla="*/ 280 w 488"/>
                <a:gd name="T9" fmla="*/ 266 h 481"/>
                <a:gd name="T10" fmla="*/ 288 w 488"/>
                <a:gd name="T11" fmla="*/ 292 h 481"/>
                <a:gd name="T12" fmla="*/ 477 w 488"/>
                <a:gd name="T13" fmla="*/ 317 h 481"/>
                <a:gd name="T14" fmla="*/ 477 w 488"/>
                <a:gd name="T15" fmla="*/ 403 h 481"/>
                <a:gd name="T16" fmla="*/ 468 w 488"/>
                <a:gd name="T17" fmla="*/ 446 h 481"/>
                <a:gd name="T18" fmla="*/ 400 w 488"/>
                <a:gd name="T19" fmla="*/ 454 h 481"/>
                <a:gd name="T20" fmla="*/ 314 w 488"/>
                <a:gd name="T21" fmla="*/ 446 h 481"/>
                <a:gd name="T22" fmla="*/ 245 w 488"/>
                <a:gd name="T23" fmla="*/ 420 h 481"/>
                <a:gd name="T24" fmla="*/ 14 w 488"/>
                <a:gd name="T25" fmla="*/ 360 h 48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8"/>
                <a:gd name="T40" fmla="*/ 0 h 481"/>
                <a:gd name="T41" fmla="*/ 488 w 488"/>
                <a:gd name="T42" fmla="*/ 481 h 48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8" h="481">
                  <a:moveTo>
                    <a:pt x="14" y="360"/>
                  </a:moveTo>
                  <a:cubicBezTo>
                    <a:pt x="28" y="274"/>
                    <a:pt x="43" y="189"/>
                    <a:pt x="57" y="103"/>
                  </a:cubicBezTo>
                  <a:cubicBezTo>
                    <a:pt x="63" y="69"/>
                    <a:pt x="74" y="0"/>
                    <a:pt x="74" y="0"/>
                  </a:cubicBezTo>
                  <a:cubicBezTo>
                    <a:pt x="154" y="37"/>
                    <a:pt x="227" y="81"/>
                    <a:pt x="305" y="120"/>
                  </a:cubicBezTo>
                  <a:cubicBezTo>
                    <a:pt x="299" y="170"/>
                    <a:pt x="292" y="217"/>
                    <a:pt x="280" y="266"/>
                  </a:cubicBezTo>
                  <a:cubicBezTo>
                    <a:pt x="283" y="275"/>
                    <a:pt x="282" y="286"/>
                    <a:pt x="288" y="292"/>
                  </a:cubicBezTo>
                  <a:cubicBezTo>
                    <a:pt x="305" y="309"/>
                    <a:pt x="462" y="316"/>
                    <a:pt x="477" y="317"/>
                  </a:cubicBezTo>
                  <a:cubicBezTo>
                    <a:pt x="488" y="366"/>
                    <a:pt x="488" y="344"/>
                    <a:pt x="477" y="403"/>
                  </a:cubicBezTo>
                  <a:cubicBezTo>
                    <a:pt x="474" y="417"/>
                    <a:pt x="480" y="438"/>
                    <a:pt x="468" y="446"/>
                  </a:cubicBezTo>
                  <a:cubicBezTo>
                    <a:pt x="449" y="459"/>
                    <a:pt x="423" y="451"/>
                    <a:pt x="400" y="454"/>
                  </a:cubicBezTo>
                  <a:cubicBezTo>
                    <a:pt x="371" y="451"/>
                    <a:pt x="342" y="452"/>
                    <a:pt x="314" y="446"/>
                  </a:cubicBezTo>
                  <a:cubicBezTo>
                    <a:pt x="223" y="427"/>
                    <a:pt x="336" y="429"/>
                    <a:pt x="245" y="420"/>
                  </a:cubicBezTo>
                  <a:cubicBezTo>
                    <a:pt x="0" y="396"/>
                    <a:pt x="14" y="481"/>
                    <a:pt x="14" y="36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21" name="Rectangle 6"/>
            <p:cNvSpPr>
              <a:spLocks noChangeArrowheads="1"/>
            </p:cNvSpPr>
            <p:nvPr/>
          </p:nvSpPr>
          <p:spPr bwMode="auto">
            <a:xfrm>
              <a:off x="5049722" y="5191175"/>
              <a:ext cx="788988" cy="7350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22" name="Rectangle 7"/>
            <p:cNvSpPr>
              <a:spLocks noChangeArrowheads="1"/>
            </p:cNvSpPr>
            <p:nvPr/>
          </p:nvSpPr>
          <p:spPr bwMode="auto">
            <a:xfrm>
              <a:off x="4027372" y="4437112"/>
              <a:ext cx="2286000" cy="1828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B820397-3442-314E-8871-D83D63AC1043}"/>
              </a:ext>
            </a:extLst>
          </p:cNvPr>
          <p:cNvGrpSpPr/>
          <p:nvPr/>
        </p:nvGrpSpPr>
        <p:grpSpPr>
          <a:xfrm>
            <a:off x="6541972" y="4437112"/>
            <a:ext cx="2286000" cy="1828800"/>
            <a:chOff x="6541972" y="4437112"/>
            <a:chExt cx="2286000" cy="1828800"/>
          </a:xfrm>
        </p:grpSpPr>
        <p:sp>
          <p:nvSpPr>
            <p:cNvPr id="1048619" name="Freeform 2"/>
            <p:cNvSpPr/>
            <p:nvPr/>
          </p:nvSpPr>
          <p:spPr bwMode="auto">
            <a:xfrm>
              <a:off x="7380172" y="5122912"/>
              <a:ext cx="1143000" cy="914400"/>
            </a:xfrm>
            <a:custGeom>
              <a:avLst/>
              <a:gdLst>
                <a:gd name="T0" fmla="*/ 0 w 720"/>
                <a:gd name="T1" fmla="*/ 576 h 576"/>
                <a:gd name="T2" fmla="*/ 0 w 720"/>
                <a:gd name="T3" fmla="*/ 0 h 576"/>
                <a:gd name="T4" fmla="*/ 528 w 720"/>
                <a:gd name="T5" fmla="*/ 0 h 576"/>
                <a:gd name="T6" fmla="*/ 528 w 720"/>
                <a:gd name="T7" fmla="*/ 288 h 576"/>
                <a:gd name="T8" fmla="*/ 720 w 720"/>
                <a:gd name="T9" fmla="*/ 288 h 576"/>
                <a:gd name="T10" fmla="*/ 720 w 720"/>
                <a:gd name="T11" fmla="*/ 576 h 576"/>
                <a:gd name="T12" fmla="*/ 0 w 720"/>
                <a:gd name="T13" fmla="*/ 576 h 5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0"/>
                <a:gd name="T22" fmla="*/ 0 h 576"/>
                <a:gd name="T23" fmla="*/ 720 w 720"/>
                <a:gd name="T24" fmla="*/ 576 h 5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0" h="576">
                  <a:moveTo>
                    <a:pt x="0" y="576"/>
                  </a:move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lnTo>
                    <a:pt x="720" y="288"/>
                  </a:lnTo>
                  <a:lnTo>
                    <a:pt x="720" y="576"/>
                  </a:lnTo>
                  <a:lnTo>
                    <a:pt x="0" y="576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noFill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23" name="Freeform 8"/>
            <p:cNvSpPr/>
            <p:nvPr/>
          </p:nvSpPr>
          <p:spPr bwMode="auto">
            <a:xfrm>
              <a:off x="7532572" y="5199112"/>
              <a:ext cx="803275" cy="763588"/>
            </a:xfrm>
            <a:custGeom>
              <a:avLst/>
              <a:gdLst>
                <a:gd name="T0" fmla="*/ 14 w 488"/>
                <a:gd name="T1" fmla="*/ 360 h 481"/>
                <a:gd name="T2" fmla="*/ 57 w 488"/>
                <a:gd name="T3" fmla="*/ 103 h 481"/>
                <a:gd name="T4" fmla="*/ 74 w 488"/>
                <a:gd name="T5" fmla="*/ 0 h 481"/>
                <a:gd name="T6" fmla="*/ 305 w 488"/>
                <a:gd name="T7" fmla="*/ 120 h 481"/>
                <a:gd name="T8" fmla="*/ 280 w 488"/>
                <a:gd name="T9" fmla="*/ 266 h 481"/>
                <a:gd name="T10" fmla="*/ 288 w 488"/>
                <a:gd name="T11" fmla="*/ 292 h 481"/>
                <a:gd name="T12" fmla="*/ 477 w 488"/>
                <a:gd name="T13" fmla="*/ 317 h 481"/>
                <a:gd name="T14" fmla="*/ 477 w 488"/>
                <a:gd name="T15" fmla="*/ 403 h 481"/>
                <a:gd name="T16" fmla="*/ 468 w 488"/>
                <a:gd name="T17" fmla="*/ 446 h 481"/>
                <a:gd name="T18" fmla="*/ 400 w 488"/>
                <a:gd name="T19" fmla="*/ 454 h 481"/>
                <a:gd name="T20" fmla="*/ 314 w 488"/>
                <a:gd name="T21" fmla="*/ 446 h 481"/>
                <a:gd name="T22" fmla="*/ 245 w 488"/>
                <a:gd name="T23" fmla="*/ 420 h 481"/>
                <a:gd name="T24" fmla="*/ 14 w 488"/>
                <a:gd name="T25" fmla="*/ 360 h 48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8"/>
                <a:gd name="T40" fmla="*/ 0 h 481"/>
                <a:gd name="T41" fmla="*/ 488 w 488"/>
                <a:gd name="T42" fmla="*/ 481 h 48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8" h="481">
                  <a:moveTo>
                    <a:pt x="14" y="360"/>
                  </a:moveTo>
                  <a:cubicBezTo>
                    <a:pt x="28" y="274"/>
                    <a:pt x="43" y="189"/>
                    <a:pt x="57" y="103"/>
                  </a:cubicBezTo>
                  <a:cubicBezTo>
                    <a:pt x="63" y="69"/>
                    <a:pt x="74" y="0"/>
                    <a:pt x="74" y="0"/>
                  </a:cubicBezTo>
                  <a:cubicBezTo>
                    <a:pt x="154" y="37"/>
                    <a:pt x="227" y="81"/>
                    <a:pt x="305" y="120"/>
                  </a:cubicBezTo>
                  <a:cubicBezTo>
                    <a:pt x="299" y="170"/>
                    <a:pt x="292" y="217"/>
                    <a:pt x="280" y="266"/>
                  </a:cubicBezTo>
                  <a:cubicBezTo>
                    <a:pt x="283" y="275"/>
                    <a:pt x="282" y="286"/>
                    <a:pt x="288" y="292"/>
                  </a:cubicBezTo>
                  <a:cubicBezTo>
                    <a:pt x="305" y="309"/>
                    <a:pt x="462" y="316"/>
                    <a:pt x="477" y="317"/>
                  </a:cubicBezTo>
                  <a:cubicBezTo>
                    <a:pt x="488" y="366"/>
                    <a:pt x="488" y="344"/>
                    <a:pt x="477" y="403"/>
                  </a:cubicBezTo>
                  <a:cubicBezTo>
                    <a:pt x="474" y="417"/>
                    <a:pt x="480" y="438"/>
                    <a:pt x="468" y="446"/>
                  </a:cubicBezTo>
                  <a:cubicBezTo>
                    <a:pt x="449" y="459"/>
                    <a:pt x="423" y="451"/>
                    <a:pt x="400" y="454"/>
                  </a:cubicBezTo>
                  <a:cubicBezTo>
                    <a:pt x="371" y="451"/>
                    <a:pt x="342" y="452"/>
                    <a:pt x="314" y="446"/>
                  </a:cubicBezTo>
                  <a:cubicBezTo>
                    <a:pt x="223" y="427"/>
                    <a:pt x="336" y="429"/>
                    <a:pt x="245" y="420"/>
                  </a:cubicBezTo>
                  <a:cubicBezTo>
                    <a:pt x="0" y="396"/>
                    <a:pt x="14" y="481"/>
                    <a:pt x="14" y="36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24" name="Line 9"/>
            <p:cNvSpPr>
              <a:spLocks noChangeShapeType="1"/>
            </p:cNvSpPr>
            <p:nvPr/>
          </p:nvSpPr>
          <p:spPr bwMode="auto">
            <a:xfrm>
              <a:off x="6541972" y="5351512"/>
              <a:ext cx="22860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25" name="Line 10"/>
            <p:cNvSpPr>
              <a:spLocks noChangeShapeType="1"/>
            </p:cNvSpPr>
            <p:nvPr/>
          </p:nvSpPr>
          <p:spPr bwMode="auto">
            <a:xfrm>
              <a:off x="7684972" y="4437112"/>
              <a:ext cx="0" cy="18288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26" name="Line 11"/>
            <p:cNvSpPr>
              <a:spLocks noChangeShapeType="1"/>
            </p:cNvSpPr>
            <p:nvPr/>
          </p:nvSpPr>
          <p:spPr bwMode="auto">
            <a:xfrm>
              <a:off x="7684972" y="5808712"/>
              <a:ext cx="11430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27" name="Line 12"/>
            <p:cNvSpPr>
              <a:spLocks noChangeShapeType="1"/>
            </p:cNvSpPr>
            <p:nvPr/>
          </p:nvSpPr>
          <p:spPr bwMode="auto">
            <a:xfrm>
              <a:off x="8218372" y="5351512"/>
              <a:ext cx="0" cy="9144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28" name="Line 13"/>
            <p:cNvSpPr>
              <a:spLocks noChangeShapeType="1"/>
            </p:cNvSpPr>
            <p:nvPr/>
          </p:nvSpPr>
          <p:spPr bwMode="auto">
            <a:xfrm>
              <a:off x="6541972" y="4894312"/>
              <a:ext cx="11430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29" name="Line 14"/>
            <p:cNvSpPr>
              <a:spLocks noChangeShapeType="1"/>
            </p:cNvSpPr>
            <p:nvPr/>
          </p:nvSpPr>
          <p:spPr bwMode="auto">
            <a:xfrm>
              <a:off x="7075372" y="4437112"/>
              <a:ext cx="0" cy="9144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0" name="Line 15"/>
            <p:cNvSpPr>
              <a:spLocks noChangeShapeType="1"/>
            </p:cNvSpPr>
            <p:nvPr/>
          </p:nvSpPr>
          <p:spPr bwMode="auto">
            <a:xfrm>
              <a:off x="7075372" y="5122912"/>
              <a:ext cx="6096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1" name="Line 16"/>
            <p:cNvSpPr>
              <a:spLocks noChangeShapeType="1"/>
            </p:cNvSpPr>
            <p:nvPr/>
          </p:nvSpPr>
          <p:spPr bwMode="auto">
            <a:xfrm>
              <a:off x="7380172" y="4894312"/>
              <a:ext cx="0" cy="4572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2" name="Line 17"/>
            <p:cNvSpPr>
              <a:spLocks noChangeShapeType="1"/>
            </p:cNvSpPr>
            <p:nvPr/>
          </p:nvSpPr>
          <p:spPr bwMode="auto">
            <a:xfrm>
              <a:off x="6541972" y="5808712"/>
              <a:ext cx="11430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3" name="Line 18"/>
            <p:cNvSpPr>
              <a:spLocks noChangeShapeType="1"/>
            </p:cNvSpPr>
            <p:nvPr/>
          </p:nvSpPr>
          <p:spPr bwMode="auto">
            <a:xfrm>
              <a:off x="7075372" y="5351512"/>
              <a:ext cx="0" cy="9144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4" name="Line 19"/>
            <p:cNvSpPr>
              <a:spLocks noChangeShapeType="1"/>
            </p:cNvSpPr>
            <p:nvPr/>
          </p:nvSpPr>
          <p:spPr bwMode="auto">
            <a:xfrm>
              <a:off x="7075372" y="6037312"/>
              <a:ext cx="6096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5" name="Line 20"/>
            <p:cNvSpPr>
              <a:spLocks noChangeShapeType="1"/>
            </p:cNvSpPr>
            <p:nvPr/>
          </p:nvSpPr>
          <p:spPr bwMode="auto">
            <a:xfrm>
              <a:off x="7075372" y="5580112"/>
              <a:ext cx="6096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6" name="Line 21"/>
            <p:cNvSpPr>
              <a:spLocks noChangeShapeType="1"/>
            </p:cNvSpPr>
            <p:nvPr/>
          </p:nvSpPr>
          <p:spPr bwMode="auto">
            <a:xfrm>
              <a:off x="7380172" y="5351512"/>
              <a:ext cx="0" cy="9144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7" name="Rectangle 22"/>
            <p:cNvSpPr>
              <a:spLocks noChangeArrowheads="1"/>
            </p:cNvSpPr>
            <p:nvPr/>
          </p:nvSpPr>
          <p:spPr bwMode="auto">
            <a:xfrm>
              <a:off x="6541972" y="4437112"/>
              <a:ext cx="2286000" cy="1828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8" name="Line 23"/>
            <p:cNvSpPr>
              <a:spLocks noChangeShapeType="1"/>
            </p:cNvSpPr>
            <p:nvPr/>
          </p:nvSpPr>
          <p:spPr bwMode="auto">
            <a:xfrm>
              <a:off x="7684972" y="4894312"/>
              <a:ext cx="11430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39" name="Line 24"/>
            <p:cNvSpPr>
              <a:spLocks noChangeShapeType="1"/>
            </p:cNvSpPr>
            <p:nvPr/>
          </p:nvSpPr>
          <p:spPr bwMode="auto">
            <a:xfrm>
              <a:off x="8218372" y="4437112"/>
              <a:ext cx="0" cy="9906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40" name="Line 25"/>
            <p:cNvSpPr>
              <a:spLocks noChangeShapeType="1"/>
            </p:cNvSpPr>
            <p:nvPr/>
          </p:nvSpPr>
          <p:spPr bwMode="auto">
            <a:xfrm>
              <a:off x="7684972" y="5580112"/>
              <a:ext cx="5334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41" name="Line 26"/>
            <p:cNvSpPr>
              <a:spLocks noChangeShapeType="1"/>
            </p:cNvSpPr>
            <p:nvPr/>
          </p:nvSpPr>
          <p:spPr bwMode="auto">
            <a:xfrm>
              <a:off x="7913572" y="4894312"/>
              <a:ext cx="0" cy="13716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42" name="Line 27"/>
            <p:cNvSpPr>
              <a:spLocks noChangeShapeType="1"/>
            </p:cNvSpPr>
            <p:nvPr/>
          </p:nvSpPr>
          <p:spPr bwMode="auto">
            <a:xfrm>
              <a:off x="7684972" y="5122912"/>
              <a:ext cx="5334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43" name="Line 28"/>
            <p:cNvSpPr>
              <a:spLocks noChangeShapeType="1"/>
            </p:cNvSpPr>
            <p:nvPr/>
          </p:nvSpPr>
          <p:spPr bwMode="auto">
            <a:xfrm>
              <a:off x="7684972" y="6037312"/>
              <a:ext cx="5334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44" name="Line 29"/>
            <p:cNvSpPr>
              <a:spLocks noChangeShapeType="1"/>
            </p:cNvSpPr>
            <p:nvPr/>
          </p:nvSpPr>
          <p:spPr bwMode="auto">
            <a:xfrm>
              <a:off x="8218372" y="5580112"/>
              <a:ext cx="6096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45" name="Line 30"/>
            <p:cNvSpPr>
              <a:spLocks noChangeShapeType="1"/>
            </p:cNvSpPr>
            <p:nvPr/>
          </p:nvSpPr>
          <p:spPr bwMode="auto">
            <a:xfrm>
              <a:off x="8218372" y="6037312"/>
              <a:ext cx="60960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646" name="Line 31"/>
            <p:cNvSpPr>
              <a:spLocks noChangeShapeType="1"/>
            </p:cNvSpPr>
            <p:nvPr/>
          </p:nvSpPr>
          <p:spPr bwMode="auto">
            <a:xfrm>
              <a:off x="8523172" y="5351512"/>
              <a:ext cx="0" cy="9144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486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We Need to Know</a:t>
            </a:r>
          </a:p>
        </p:txBody>
      </p:sp>
      <p:sp>
        <p:nvSpPr>
          <p:cNvPr id="104864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en-AU" dirty="0">
                <a:ea typeface="+mn-ea"/>
                <a:cs typeface="+mn-cs"/>
              </a:rPr>
              <a:t>For each multidimensional access method: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dirty="0">
                <a:ea typeface="+mn-ea"/>
                <a:cs typeface="+mn-cs"/>
              </a:rPr>
              <a:t>Motivation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dirty="0">
                <a:ea typeface="+mn-ea"/>
              </a:rPr>
              <a:t>Why it is proposed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dirty="0">
                <a:ea typeface="+mn-ea"/>
              </a:rPr>
              <a:t>Good for what type of data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dirty="0"/>
              <a:t>P</a:t>
            </a:r>
            <a:r>
              <a:rPr lang="en-AU" dirty="0">
                <a:ea typeface="+mn-ea"/>
              </a:rPr>
              <a:t>oints? </a:t>
            </a:r>
            <a:r>
              <a:rPr lang="en-US" altLang="zh-CN" dirty="0">
                <a:ea typeface="+mn-ea"/>
              </a:rPr>
              <a:t>Line?</a:t>
            </a:r>
            <a:r>
              <a:rPr lang="en-AU" dirty="0">
                <a:ea typeface="+mn-ea"/>
              </a:rPr>
              <a:t> </a:t>
            </a:r>
            <a:r>
              <a:rPr lang="en-AU" dirty="0"/>
              <a:t>P</a:t>
            </a:r>
            <a:r>
              <a:rPr lang="en-AU" dirty="0">
                <a:ea typeface="+mn-ea"/>
              </a:rPr>
              <a:t>olygons?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dirty="0">
                <a:ea typeface="+mn-ea"/>
                <a:cs typeface="+mn-cs"/>
              </a:rPr>
              <a:t>Operations for creating and maintaining an index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dirty="0">
                <a:ea typeface="+mn-ea"/>
              </a:rPr>
              <a:t>Insert, delete</a:t>
            </a:r>
            <a:r>
              <a:rPr lang="en-US" altLang="en-AU" dirty="0">
                <a:ea typeface="+mn-ea"/>
              </a:rPr>
              <a:t> data items </a:t>
            </a:r>
            <a:endParaRPr lang="zh-CN" altLang="en-US" dirty="0"/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</a:pPr>
            <a:r>
              <a:rPr lang="en-AU" dirty="0">
                <a:ea typeface="+mn-ea"/>
                <a:cs typeface="+mn-cs"/>
              </a:rPr>
              <a:t>Query operations using an index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dirty="0">
                <a:ea typeface="+mn-ea"/>
              </a:rPr>
              <a:t>Point query and window query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</a:pPr>
            <a:r>
              <a:rPr lang="en-AU" dirty="0">
                <a:ea typeface="+mn-ea"/>
              </a:rPr>
              <a:t>Spatial join queries and other queries</a:t>
            </a:r>
          </a:p>
        </p:txBody>
      </p:sp>
      <p:sp>
        <p:nvSpPr>
          <p:cNvPr id="104865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/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9806</TotalTime>
  <Words>5085</Words>
  <Application>Microsoft Macintosh PowerPoint</Application>
  <PresentationFormat>On-screen Show (4:3)</PresentationFormat>
  <Paragraphs>1052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Cambria Math</vt:lpstr>
      <vt:lpstr>Helvetica</vt:lpstr>
      <vt:lpstr>Times New Roman</vt:lpstr>
      <vt:lpstr>Wingdings</vt:lpstr>
      <vt:lpstr>Advantage</vt:lpstr>
      <vt:lpstr>Spatiotemporal Data Management and Analytics Spatial Data Organization I</vt:lpstr>
      <vt:lpstr>Learning Modules</vt:lpstr>
      <vt:lpstr>Learning Objectives</vt:lpstr>
      <vt:lpstr>Readings</vt:lpstr>
      <vt:lpstr>Index</vt:lpstr>
      <vt:lpstr>Index</vt:lpstr>
      <vt:lpstr>Spatial Indexing</vt:lpstr>
      <vt:lpstr>Object Approximation</vt:lpstr>
      <vt:lpstr>What We Need to Know</vt:lpstr>
      <vt:lpstr>Background Knowledge</vt:lpstr>
      <vt:lpstr>Secondary Storage Device</vt:lpstr>
      <vt:lpstr>Secondary Storage Device</vt:lpstr>
      <vt:lpstr>Magnetic Disks</vt:lpstr>
      <vt:lpstr>Accessing a Disk Block</vt:lpstr>
      <vt:lpstr>Index Structure</vt:lpstr>
      <vt:lpstr>Data Access Methods</vt:lpstr>
      <vt:lpstr>Static Hashing</vt:lpstr>
      <vt:lpstr>Static Hashing</vt:lpstr>
      <vt:lpstr>Collision</vt:lpstr>
      <vt:lpstr>Hashing Functions</vt:lpstr>
      <vt:lpstr>Pros and Cons of Hashing</vt:lpstr>
      <vt:lpstr>Extendible Hashing</vt:lpstr>
      <vt:lpstr>Extendible Hashing Adjustment</vt:lpstr>
      <vt:lpstr>Linear Hashing</vt:lpstr>
      <vt:lpstr>Linear Hashing</vt:lpstr>
      <vt:lpstr>Insertion of a Record</vt:lpstr>
      <vt:lpstr>Linear Hashing</vt:lpstr>
      <vt:lpstr>Hashing Summary</vt:lpstr>
      <vt:lpstr>About B-Tree</vt:lpstr>
      <vt:lpstr>B-Tree</vt:lpstr>
      <vt:lpstr>B-Tree Structure </vt:lpstr>
      <vt:lpstr>B-Tree Successor and Predecessor Search </vt:lpstr>
      <vt:lpstr>B-Tree Successor and Predecessor Search</vt:lpstr>
      <vt:lpstr>B-Tree Range Query</vt:lpstr>
      <vt:lpstr>B-Tree Insertion</vt:lpstr>
      <vt:lpstr>B-Tree Insertion</vt:lpstr>
      <vt:lpstr>B-Tree Insertion</vt:lpstr>
      <vt:lpstr>B-Tree Deletion</vt:lpstr>
      <vt:lpstr>B-Tree Deletion</vt:lpstr>
      <vt:lpstr>B-Tree Deletion</vt:lpstr>
      <vt:lpstr>B-Tree Deletion</vt:lpstr>
      <vt:lpstr>Bitmap</vt:lpstr>
      <vt:lpstr>Bitmap</vt:lpstr>
      <vt:lpstr>Bitmap</vt:lpstr>
      <vt:lpstr>Bitmap</vt:lpstr>
      <vt:lpstr>Bitmap</vt:lpstr>
      <vt:lpstr>Bitmap Size</vt:lpstr>
      <vt:lpstr>Bitmap Limitations</vt:lpstr>
      <vt:lpstr>Data Access Methods</vt:lpstr>
      <vt:lpstr>Line Data</vt:lpstr>
      <vt:lpstr>2D Range Tree</vt:lpstr>
      <vt:lpstr>2D Range Tree Search</vt:lpstr>
      <vt:lpstr>Interval Tree</vt:lpstr>
      <vt:lpstr>Interval Tree</vt:lpstr>
      <vt:lpstr>Interval Tree Construction</vt:lpstr>
      <vt:lpstr>Interval Tree Construction</vt:lpstr>
      <vt:lpstr>Interval Tree Search</vt:lpstr>
      <vt:lpstr>Interval Tree Search</vt:lpstr>
      <vt:lpstr>Interval Tree</vt:lpstr>
      <vt:lpstr>Interval Tree</vt:lpstr>
      <vt:lpstr>Priority Search Tree</vt:lpstr>
      <vt:lpstr>Priority Search Tree</vt:lpstr>
      <vt:lpstr>Priority Search Tree</vt:lpstr>
      <vt:lpstr>Priority Search Tree</vt:lpstr>
      <vt:lpstr>Priority Search Tree</vt:lpstr>
      <vt:lpstr>Segment Tree</vt:lpstr>
      <vt:lpstr>Segment Tree</vt:lpstr>
      <vt:lpstr>Segment Tree</vt:lpstr>
      <vt:lpstr>Segment Tree</vt:lpstr>
      <vt:lpstr>Segment Tree</vt:lpstr>
      <vt:lpstr>Segment Tree</vt:lpstr>
      <vt:lpstr>Segment Tree</vt:lpstr>
      <vt:lpstr>Data Access Methods</vt:lpstr>
      <vt:lpstr>Grid File</vt:lpstr>
      <vt:lpstr>Grid File</vt:lpstr>
      <vt:lpstr>Grid File</vt:lpstr>
      <vt:lpstr>EXCELL</vt:lpstr>
      <vt:lpstr>EXCELL</vt:lpstr>
      <vt:lpstr>Data Access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INFS4205/7205  Spatial and Multimedia Databases (Section 1)</dc:title>
  <dc:creator>Xiaofang Zhou</dc:creator>
  <cp:lastModifiedBy>雷 李</cp:lastModifiedBy>
  <cp:revision>440</cp:revision>
  <dcterms:created xsi:type="dcterms:W3CDTF">2011-03-23T21:13:31Z</dcterms:created>
  <dcterms:modified xsi:type="dcterms:W3CDTF">2020-06-21T01:27:22Z</dcterms:modified>
</cp:coreProperties>
</file>